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7" r:id="rId2"/>
    <p:sldId id="258" r:id="rId3"/>
    <p:sldId id="280" r:id="rId4"/>
    <p:sldId id="281" r:id="rId5"/>
    <p:sldId id="282" r:id="rId6"/>
    <p:sldId id="306" r:id="rId7"/>
    <p:sldId id="307" r:id="rId8"/>
    <p:sldId id="285" r:id="rId9"/>
    <p:sldId id="283" r:id="rId10"/>
    <p:sldId id="286" r:id="rId11"/>
    <p:sldId id="309" r:id="rId12"/>
    <p:sldId id="288" r:id="rId13"/>
    <p:sldId id="338" r:id="rId14"/>
    <p:sldId id="339" r:id="rId15"/>
    <p:sldId id="340" r:id="rId16"/>
    <p:sldId id="342" r:id="rId17"/>
    <p:sldId id="343" r:id="rId18"/>
    <p:sldId id="347" r:id="rId19"/>
    <p:sldId id="344" r:id="rId20"/>
    <p:sldId id="345" r:id="rId21"/>
    <p:sldId id="346" r:id="rId22"/>
    <p:sldId id="446" r:id="rId23"/>
    <p:sldId id="447" r:id="rId24"/>
    <p:sldId id="287" r:id="rId25"/>
    <p:sldId id="260" r:id="rId26"/>
    <p:sldId id="261" r:id="rId27"/>
    <p:sldId id="262" r:id="rId28"/>
    <p:sldId id="264" r:id="rId29"/>
    <p:sldId id="263" r:id="rId30"/>
    <p:sldId id="265" r:id="rId31"/>
    <p:sldId id="266" r:id="rId32"/>
    <p:sldId id="267" r:id="rId33"/>
    <p:sldId id="268" r:id="rId34"/>
    <p:sldId id="270" r:id="rId35"/>
    <p:sldId id="274" r:id="rId36"/>
    <p:sldId id="278" r:id="rId37"/>
    <p:sldId id="277" r:id="rId38"/>
    <p:sldId id="279" r:id="rId39"/>
    <p:sldId id="269" r:id="rId40"/>
    <p:sldId id="443" r:id="rId41"/>
    <p:sldId id="444" r:id="rId42"/>
    <p:sldId id="271" r:id="rId43"/>
    <p:sldId id="382" r:id="rId44"/>
    <p:sldId id="383" r:id="rId45"/>
    <p:sldId id="385" r:id="rId46"/>
    <p:sldId id="388" r:id="rId47"/>
    <p:sldId id="389" r:id="rId48"/>
    <p:sldId id="390" r:id="rId49"/>
    <p:sldId id="392" r:id="rId50"/>
    <p:sldId id="393" r:id="rId51"/>
    <p:sldId id="394" r:id="rId52"/>
    <p:sldId id="396" r:id="rId53"/>
    <p:sldId id="397" r:id="rId54"/>
    <p:sldId id="398" r:id="rId55"/>
    <p:sldId id="395" r:id="rId56"/>
    <p:sldId id="399" r:id="rId57"/>
    <p:sldId id="412" r:id="rId58"/>
    <p:sldId id="413" r:id="rId59"/>
    <p:sldId id="414" r:id="rId60"/>
    <p:sldId id="426" r:id="rId61"/>
    <p:sldId id="427" r:id="rId62"/>
    <p:sldId id="376" r:id="rId63"/>
    <p:sldId id="308" r:id="rId64"/>
    <p:sldId id="311" r:id="rId65"/>
    <p:sldId id="312" r:id="rId66"/>
    <p:sldId id="313" r:id="rId67"/>
    <p:sldId id="314" r:id="rId68"/>
    <p:sldId id="315" r:id="rId69"/>
    <p:sldId id="310" r:id="rId70"/>
    <p:sldId id="316" r:id="rId71"/>
    <p:sldId id="428" r:id="rId72"/>
    <p:sldId id="429" r:id="rId73"/>
    <p:sldId id="430" r:id="rId74"/>
    <p:sldId id="431" r:id="rId75"/>
    <p:sldId id="432" r:id="rId76"/>
    <p:sldId id="434" r:id="rId77"/>
    <p:sldId id="433" r:id="rId78"/>
    <p:sldId id="435" r:id="rId79"/>
    <p:sldId id="436" r:id="rId80"/>
    <p:sldId id="438" r:id="rId81"/>
    <p:sldId id="439" r:id="rId82"/>
    <p:sldId id="437" r:id="rId8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146" y="-402"/>
      </p:cViewPr>
      <p:guideLst>
        <p:guide orient="horz" pos="2160"/>
        <p:guide pos="37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0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12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jiwangreal.blog.csdn.net/article/details/125122075?spm=1001.2014.3001.550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</a:p>
          <a:p>
            <a:r>
              <a:rPr lang="zh-CN" altLang="en-US"/>
              <a:t>往期录播：https://www.bilibili.com/video/BV1fa411r7zp</a:t>
            </a:r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模板参数：多个模板参数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int</a:t>
            </a:r>
            <a:r>
              <a:rPr lang="en-US" altLang="zh-CN" dirty="0"/>
              <a:t> N </a:t>
            </a:r>
            <a:r>
              <a:rPr lang="zh-CN" altLang="en-US" dirty="0"/>
              <a:t>和</a:t>
            </a:r>
            <a:r>
              <a:rPr lang="en-US" altLang="zh-CN" dirty="0"/>
              <a:t> class T </a:t>
            </a:r>
            <a:r>
              <a:rPr lang="zh-CN" altLang="en-US" dirty="0"/>
              <a:t>可以一起使用。</a:t>
            </a:r>
          </a:p>
          <a:p>
            <a:r>
              <a:rPr lang="zh-CN" altLang="en-US" dirty="0"/>
              <a:t>你只需要指定其中一部分参数即可，会自动根据参数类型（</a:t>
            </a:r>
            <a:r>
              <a:rPr lang="en-US" altLang="zh-CN" dirty="0"/>
              <a:t>T </a:t>
            </a:r>
            <a:r>
              <a:rPr lang="en-US" altLang="zh-CN" dirty="0" err="1"/>
              <a:t>msg</a:t>
            </a:r>
            <a:r>
              <a:rPr lang="zh-CN" altLang="en-US" dirty="0"/>
              <a:t>）、默认值（</a:t>
            </a:r>
            <a:r>
              <a:rPr lang="en-US" altLang="zh-CN" dirty="0" err="1"/>
              <a:t>int</a:t>
            </a:r>
            <a:r>
              <a:rPr lang="en-US" altLang="zh-CN" dirty="0"/>
              <a:t> N = 1</a:t>
            </a:r>
            <a:r>
              <a:rPr lang="zh-CN" altLang="en-US" dirty="0"/>
              <a:t>），推断</a:t>
            </a:r>
            <a:r>
              <a:rPr lang="zh-CN" altLang="en-US" dirty="0">
                <a:sym typeface="+mn-ea"/>
              </a:rPr>
              <a:t>尖括号里没有指定的那些参数。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模板参数：参数部分特化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 err="1"/>
              <a:t>func</a:t>
            </a:r>
            <a:r>
              <a:rPr lang="en-US" altLang="zh-CN" dirty="0"/>
              <a:t>(T t) </a:t>
            </a:r>
            <a:r>
              <a:rPr lang="zh-CN" altLang="en-US" dirty="0"/>
              <a:t>完全让参数类型取决于调用者。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func</a:t>
            </a:r>
            <a:r>
              <a:rPr lang="en-US" altLang="zh-CN" dirty="0"/>
              <a:t>(vector&lt;T&gt; t) </a:t>
            </a:r>
            <a:r>
              <a:rPr lang="zh-CN" altLang="en-US" dirty="0"/>
              <a:t>这样则可以限定仅仅为</a:t>
            </a:r>
            <a:r>
              <a:rPr lang="en-US" altLang="zh-CN" dirty="0"/>
              <a:t> vector </a:t>
            </a:r>
            <a:r>
              <a:rPr lang="zh-CN" altLang="en-US" dirty="0"/>
              <a:t>类型的参数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</a:t>
            </a:r>
            <a:r>
              <a:rPr lang="zh-CN" altLang="en-US" dirty="0" smtClean="0"/>
              <a:t>是另外一个模板的参数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这里用了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const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避免不必要的的拷贝。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不过，这种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部分特化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也不支持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隐式转换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 dirty="0"/>
          </a:p>
          <a:p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4070" y="1591945"/>
            <a:ext cx="5356860" cy="481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450" y="6391275"/>
            <a:ext cx="5905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为什么要支持整数作为模板参数：因为是编译期常量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你可能会想，模板只需要支持</a:t>
            </a:r>
            <a:r>
              <a:rPr lang="en-US" altLang="zh-CN" dirty="0"/>
              <a:t> class T </a:t>
            </a:r>
            <a:r>
              <a:rPr lang="zh-CN" altLang="en-US" dirty="0"/>
              <a:t>不就行了？反正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N </a:t>
            </a:r>
            <a:r>
              <a:rPr lang="zh-CN" altLang="en-US" dirty="0"/>
              <a:t>可以作为</a:t>
            </a:r>
            <a:r>
              <a:rPr lang="zh-CN" altLang="en-US" b="1" dirty="0"/>
              <a:t>函数的参数</a:t>
            </a:r>
            <a:r>
              <a:rPr lang="zh-CN" altLang="en-US" dirty="0"/>
              <a:t>传入，模板还不支持</a:t>
            </a:r>
            <a:r>
              <a:rPr lang="zh-CN" altLang="en-US" dirty="0" smtClean="0"/>
              <a:t>浮点。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模板参数可以作为编译期常量，编译期常量就能够自动优化。</a:t>
            </a:r>
            <a:endParaRPr lang="zh-CN" altLang="en-US" dirty="0"/>
          </a:p>
          <a:p>
            <a:r>
              <a:rPr lang="en-US" altLang="zh-CN" dirty="0"/>
              <a:t>template &lt;</a:t>
            </a:r>
            <a:r>
              <a:rPr lang="en-US" altLang="zh-CN" dirty="0" err="1"/>
              <a:t>int</a:t>
            </a:r>
            <a:r>
              <a:rPr lang="en-US" altLang="zh-CN" dirty="0"/>
              <a:t> N&gt; void </a:t>
            </a:r>
            <a:r>
              <a:rPr lang="en-US" altLang="zh-CN" dirty="0" err="1"/>
              <a:t>func</a:t>
            </a:r>
            <a:r>
              <a:rPr lang="en-US" altLang="zh-CN" dirty="0"/>
              <a:t>();</a:t>
            </a:r>
          </a:p>
          <a:p>
            <a:r>
              <a:rPr lang="zh-CN" altLang="en-US" dirty="0"/>
              <a:t>和</a:t>
            </a:r>
          </a:p>
          <a:p>
            <a:r>
              <a:rPr lang="en-US" altLang="zh-CN" dirty="0">
                <a:sym typeface="+mn-ea"/>
              </a:rPr>
              <a:t>void </a:t>
            </a:r>
            <a:r>
              <a:rPr lang="en-US" altLang="zh-CN" dirty="0" err="1">
                <a:sym typeface="+mn-ea"/>
              </a:rPr>
              <a:t>func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N);</a:t>
            </a:r>
          </a:p>
          <a:p>
            <a:r>
              <a:rPr lang="zh-CN" altLang="en-US" dirty="0"/>
              <a:t>一个是模板参数，一个是函数参数，有什么区别？</a:t>
            </a:r>
            <a:r>
              <a:rPr lang="zh-CN" altLang="en-US" dirty="0">
                <a:sym typeface="+mn-ea"/>
              </a:rPr>
              <a:t>有很大区别！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762625" cy="435165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1715" dirty="0"/>
              <a:t>template &lt;</a:t>
            </a:r>
            <a:r>
              <a:rPr lang="en-US" altLang="zh-CN" sz="1715" dirty="0" err="1"/>
              <a:t>int</a:t>
            </a:r>
            <a:r>
              <a:rPr lang="en-US" altLang="zh-CN" sz="1715" dirty="0"/>
              <a:t> N&gt; </a:t>
            </a:r>
            <a:r>
              <a:rPr lang="zh-CN" altLang="en-US" sz="1715" dirty="0"/>
              <a:t>传入的</a:t>
            </a:r>
            <a:r>
              <a:rPr lang="en-US" altLang="zh-CN" sz="1715" dirty="0"/>
              <a:t> N</a:t>
            </a:r>
            <a:r>
              <a:rPr lang="zh-CN" altLang="en-US" sz="1715" dirty="0"/>
              <a:t>，是一个</a:t>
            </a:r>
            <a:r>
              <a:rPr lang="zh-CN" altLang="en-US" sz="1715" b="1" dirty="0"/>
              <a:t>编译期常量</a:t>
            </a:r>
            <a:r>
              <a:rPr lang="zh-CN" altLang="en-US" sz="1715" dirty="0"/>
              <a:t>，</a:t>
            </a:r>
            <a:r>
              <a:rPr lang="zh-CN" altLang="en-US" sz="1715" u="sng" dirty="0"/>
              <a:t>每个不同的</a:t>
            </a:r>
            <a:r>
              <a:rPr lang="en-US" altLang="zh-CN" sz="1715" u="sng" dirty="0"/>
              <a:t> N</a:t>
            </a:r>
            <a:r>
              <a:rPr lang="zh-CN" altLang="en-US" sz="1715" u="sng" dirty="0"/>
              <a:t>，编译器都会单独生成一份代码</a:t>
            </a:r>
            <a:r>
              <a:rPr lang="zh-CN" altLang="en-US" sz="1715" dirty="0"/>
              <a:t>，从而可以对他做单独的优化。</a:t>
            </a:r>
          </a:p>
          <a:p>
            <a:r>
              <a:rPr lang="zh-CN" altLang="en-US" sz="1715" dirty="0"/>
              <a:t>而</a:t>
            </a:r>
            <a:r>
              <a:rPr lang="en-US" altLang="zh-CN" sz="1715" dirty="0"/>
              <a:t> </a:t>
            </a:r>
            <a:r>
              <a:rPr lang="en-US" altLang="zh-CN" sz="1715" dirty="0" err="1"/>
              <a:t>func</a:t>
            </a:r>
            <a:r>
              <a:rPr lang="en-US" altLang="zh-CN" sz="1715" dirty="0"/>
              <a:t>(</a:t>
            </a:r>
            <a:r>
              <a:rPr lang="en-US" altLang="zh-CN" sz="1715" dirty="0" err="1"/>
              <a:t>int</a:t>
            </a:r>
            <a:r>
              <a:rPr lang="en-US" altLang="zh-CN" sz="1715" dirty="0"/>
              <a:t> N)</a:t>
            </a:r>
            <a:r>
              <a:rPr lang="zh-CN" altLang="en-US" sz="1715" dirty="0"/>
              <a:t>，则变成</a:t>
            </a:r>
            <a:r>
              <a:rPr lang="zh-CN" altLang="en-US" sz="1715" b="1" dirty="0"/>
              <a:t>运行</a:t>
            </a:r>
            <a:r>
              <a:rPr lang="zh-CN" altLang="en-US" sz="1715" b="1" dirty="0">
                <a:sym typeface="+mn-ea"/>
              </a:rPr>
              <a:t>期</a:t>
            </a:r>
            <a:r>
              <a:rPr lang="zh-CN" altLang="en-US" sz="1715" b="1" dirty="0"/>
              <a:t>常量</a:t>
            </a:r>
            <a:r>
              <a:rPr lang="zh-CN" altLang="en-US" sz="1715" dirty="0"/>
              <a:t>，编译器无法自动优化，只能运行时根据被调用参数</a:t>
            </a:r>
            <a:r>
              <a:rPr lang="en-US" altLang="zh-CN" sz="1715" dirty="0"/>
              <a:t> N </a:t>
            </a:r>
            <a:r>
              <a:rPr lang="zh-CN" altLang="en-US" sz="1715" dirty="0"/>
              <a:t>的不同。</a:t>
            </a:r>
          </a:p>
          <a:p>
            <a:r>
              <a:rPr lang="zh-CN" altLang="en-US" sz="1715" dirty="0">
                <a:sym typeface="+mn-ea"/>
              </a:rPr>
              <a:t>比如</a:t>
            </a:r>
            <a:r>
              <a:rPr lang="en-US" altLang="zh-CN" sz="1715" dirty="0">
                <a:sym typeface="+mn-ea"/>
              </a:rPr>
              <a:t> </a:t>
            </a:r>
            <a:r>
              <a:rPr lang="en-US" altLang="zh-CN" sz="1715" dirty="0" err="1">
                <a:sym typeface="+mn-ea"/>
              </a:rPr>
              <a:t>show_times</a:t>
            </a:r>
            <a:r>
              <a:rPr lang="en-US" altLang="zh-CN" sz="1715" dirty="0">
                <a:sym typeface="+mn-ea"/>
              </a:rPr>
              <a:t>&lt;0&gt;() </a:t>
            </a:r>
            <a:r>
              <a:rPr lang="zh-CN" altLang="en-US" sz="1715" dirty="0">
                <a:sym typeface="+mn-ea"/>
              </a:rPr>
              <a:t>编译器就可以自动优化为一个空函数。因此模板元编程对高性能编程很重要。</a:t>
            </a:r>
          </a:p>
          <a:p>
            <a:r>
              <a:rPr lang="zh-CN" altLang="en-US" sz="1715" dirty="0">
                <a:sym typeface="+mn-ea"/>
              </a:rPr>
              <a:t>通常来说，模板的内部实现需要被暴露出来，除非使用特殊的手段，否则，</a:t>
            </a:r>
            <a:r>
              <a:rPr lang="zh-CN" altLang="en-US" sz="1715" u="sng" dirty="0">
                <a:sym typeface="+mn-ea"/>
              </a:rPr>
              <a:t>定义和实现</a:t>
            </a:r>
            <a:r>
              <a:rPr lang="zh-CN" altLang="en-US" sz="1715" dirty="0">
                <a:sym typeface="+mn-ea"/>
              </a:rPr>
              <a:t>都必须放在头文件里。</a:t>
            </a:r>
          </a:p>
          <a:p>
            <a:r>
              <a:rPr lang="zh-CN" altLang="en-US" sz="1715" dirty="0"/>
              <a:t>但也正因如此，如果过度使用模板，会导致生成的二进制文件大小剧增，编译变得很慢等。</a:t>
            </a:r>
            <a:endParaRPr lang="en-US" altLang="zh-CN" sz="1715" dirty="0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模板的应用：编译期优化</a:t>
            </a:r>
            <a:r>
              <a:rPr lang="zh-CN" altLang="en-US" dirty="0" smtClean="0">
                <a:sym typeface="+mn-ea"/>
              </a:rPr>
              <a:t>案例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在右边这个案例中，我们声明了一个</a:t>
            </a:r>
            <a:r>
              <a:rPr lang="en-US" altLang="zh-CN" dirty="0"/>
              <a:t> </a:t>
            </a:r>
            <a:r>
              <a:rPr lang="en-US" altLang="zh-CN" dirty="0" err="1"/>
              <a:t>sumto</a:t>
            </a:r>
            <a:r>
              <a:rPr lang="en-US" altLang="zh-CN" dirty="0"/>
              <a:t> </a:t>
            </a:r>
            <a:r>
              <a:rPr lang="zh-CN" altLang="en-US" dirty="0"/>
              <a:t>函数，作用是求出从</a:t>
            </a:r>
            <a:r>
              <a:rPr lang="en-US" altLang="zh-CN" dirty="0"/>
              <a:t> 1 </a:t>
            </a:r>
            <a:r>
              <a:rPr lang="zh-CN" altLang="en-US" dirty="0"/>
              <a:t>到</a:t>
            </a:r>
            <a:r>
              <a:rPr lang="en-US" altLang="zh-CN" dirty="0"/>
              <a:t> n </a:t>
            </a:r>
            <a:r>
              <a:rPr lang="zh-CN" altLang="en-US" dirty="0"/>
              <a:t>所有数字的和。</a:t>
            </a:r>
          </a:p>
          <a:p>
            <a:r>
              <a:rPr lang="zh-CN" altLang="en-US" dirty="0"/>
              <a:t>用一个</a:t>
            </a:r>
            <a:r>
              <a:rPr lang="en-US" altLang="zh-CN" dirty="0"/>
              <a:t> debug </a:t>
            </a:r>
            <a:r>
              <a:rPr lang="zh-CN" altLang="en-US" dirty="0"/>
              <a:t>参数控制是否输出调试信息。</a:t>
            </a:r>
          </a:p>
          <a:p>
            <a:r>
              <a:rPr lang="zh-CN" altLang="en-US" dirty="0"/>
              <a:t>但是这样</a:t>
            </a:r>
            <a:r>
              <a:rPr lang="en-US" altLang="zh-CN" dirty="0"/>
              <a:t> debug </a:t>
            </a:r>
            <a:r>
              <a:rPr lang="zh-CN" altLang="en-US" dirty="0"/>
              <a:t>是运行时判断，这样即使是</a:t>
            </a:r>
            <a:r>
              <a:rPr lang="en-US" altLang="zh-CN" dirty="0"/>
              <a:t> debug </a:t>
            </a:r>
            <a:r>
              <a:rPr lang="zh-CN" altLang="en-US" dirty="0"/>
              <a:t>为</a:t>
            </a:r>
            <a:r>
              <a:rPr lang="en-US" altLang="zh-CN" dirty="0"/>
              <a:t> false </a:t>
            </a:r>
            <a:r>
              <a:rPr lang="zh-CN" altLang="en-US" dirty="0"/>
              <a:t>也会浪费</a:t>
            </a:r>
            <a:r>
              <a:rPr lang="en-US" altLang="zh-CN" dirty="0"/>
              <a:t> CPU </a:t>
            </a:r>
            <a:r>
              <a:rPr lang="zh-CN" altLang="en-US" dirty="0"/>
              <a:t>时间。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2044700"/>
            <a:ext cx="6181090" cy="3914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550" y="6638925"/>
            <a:ext cx="3219450" cy="2190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847330" y="270827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模板的应用：编译期优化案例（续）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因此可以把</a:t>
            </a:r>
            <a:r>
              <a:rPr lang="en-US" altLang="zh-CN" dirty="0"/>
              <a:t> debug </a:t>
            </a:r>
            <a:r>
              <a:rPr lang="zh-CN" altLang="en-US" dirty="0"/>
              <a:t>改成模板参数，这样就是编译期常量。编译器会生成</a:t>
            </a:r>
            <a:r>
              <a:rPr lang="zh-CN" altLang="en-US" b="1" dirty="0"/>
              <a:t>两份函数</a:t>
            </a:r>
            <a:r>
              <a:rPr lang="en-US" altLang="zh-CN" dirty="0"/>
              <a:t> </a:t>
            </a:r>
            <a:r>
              <a:rPr lang="en-US" altLang="zh-CN" dirty="0" err="1"/>
              <a:t>sumto</a:t>
            </a:r>
            <a:r>
              <a:rPr lang="en-US" altLang="zh-CN" dirty="0"/>
              <a:t>&lt;true&gt;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sumto</a:t>
            </a:r>
            <a:r>
              <a:rPr lang="en-US" altLang="zh-CN" dirty="0"/>
              <a:t>&lt;false&gt;</a:t>
            </a:r>
            <a:r>
              <a:rPr lang="zh-CN" altLang="en-US" dirty="0"/>
              <a:t>。前者保留了调试用的打印语句，后者则完全为性能优化而可以去掉打印语句。</a:t>
            </a:r>
          </a:p>
          <a:p>
            <a:r>
              <a:rPr lang="zh-CN" altLang="en-US" dirty="0"/>
              <a:t>后者其实在编译器看来就是</a:t>
            </a:r>
          </a:p>
          <a:p>
            <a:r>
              <a:rPr lang="en-US" altLang="zh-CN" dirty="0"/>
              <a:t>if (false) 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cout</a:t>
            </a:r>
            <a:r>
              <a:rPr lang="en-US" altLang="zh-CN" dirty="0"/>
              <a:t> &lt;&lt; ...</a:t>
            </a:r>
          </a:p>
          <a:p>
            <a:r>
              <a:rPr lang="zh-CN" altLang="en-US" dirty="0"/>
              <a:t>这样显然是会被他自动优化掉的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Debug</a:t>
            </a:r>
            <a:r>
              <a:rPr lang="zh-CN" altLang="en-US" dirty="0" smtClean="0"/>
              <a:t>若不是编译期常量，编译器也没法优化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9300" y="1974850"/>
            <a:ext cx="6102985" cy="405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42480" y="2585720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模板的应用：编译期分支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dirty="0"/>
              <a:t>更进一步，可以用</a:t>
            </a:r>
            <a:r>
              <a:rPr lang="en-US" altLang="zh-CN" dirty="0"/>
              <a:t>C++17</a:t>
            </a:r>
            <a:r>
              <a:rPr lang="zh-CN" altLang="en-US" dirty="0"/>
              <a:t>的</a:t>
            </a:r>
            <a:r>
              <a:rPr lang="en-US" altLang="zh-CN" dirty="0"/>
              <a:t> if </a:t>
            </a:r>
            <a:r>
              <a:rPr lang="en-US" altLang="zh-CN" dirty="0" err="1"/>
              <a:t>constexpr</a:t>
            </a:r>
            <a:r>
              <a:rPr lang="en-US" altLang="zh-CN" dirty="0"/>
              <a:t> </a:t>
            </a:r>
            <a:r>
              <a:rPr lang="zh-CN" altLang="en-US" dirty="0"/>
              <a:t>语法，保证是编译期确定的分支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效果类似</a:t>
            </a:r>
            <a:r>
              <a:rPr lang="en-US" altLang="zh-CN" dirty="0" smtClean="0"/>
              <a:t>#</a:t>
            </a:r>
            <a:r>
              <a:rPr lang="en-US" altLang="zh-CN" dirty="0" err="1" smtClean="0"/>
              <a:t>ifdef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（下一讲会深入分析编译器的工作原理）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080885" y="379158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92470" y="2063750"/>
            <a:ext cx="586676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模板的难题：编译期常量的限制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编译期常量的限制就在于他不能通过</a:t>
            </a:r>
            <a:r>
              <a:rPr lang="zh-CN" altLang="en-US" b="1" dirty="0">
                <a:sym typeface="+mn-ea"/>
              </a:rPr>
              <a:t>运行时变量</a:t>
            </a:r>
            <a:r>
              <a:rPr lang="zh-CN" altLang="en-US" dirty="0">
                <a:sym typeface="+mn-ea"/>
              </a:rPr>
              <a:t>组成的表达式来指定。比如：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这里在</a:t>
            </a:r>
            <a:r>
              <a:rPr lang="en-US" altLang="zh-CN" dirty="0"/>
              <a:t> if </a:t>
            </a:r>
            <a:r>
              <a:rPr lang="en-US" altLang="zh-CN" dirty="0" err="1"/>
              <a:t>constexpr</a:t>
            </a:r>
            <a:r>
              <a:rPr lang="en-US" altLang="zh-CN" dirty="0"/>
              <a:t> </a:t>
            </a:r>
            <a:r>
              <a:rPr lang="zh-CN" altLang="en-US" dirty="0"/>
              <a:t>的表达式里用到了运行时变量，从而无法作为编译期分支的条件。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85" y="2661920"/>
            <a:ext cx="5039995" cy="45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876040"/>
            <a:ext cx="83820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模板的难题：编译期常量的限制（续）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0665"/>
            <a:ext cx="10515600" cy="435133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除了</a:t>
            </a:r>
            <a:r>
              <a:rPr lang="en-US" altLang="zh-CN" dirty="0">
                <a:sym typeface="+mn-ea"/>
              </a:rPr>
              <a:t> if </a:t>
            </a:r>
            <a:r>
              <a:rPr lang="en-US" altLang="zh-CN" dirty="0" err="1">
                <a:sym typeface="+mn-ea"/>
              </a:rPr>
              <a:t>constexpr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的表达式不能用运行时变量，模板尖括号内的参数也不能：</a:t>
            </a: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可以在</a:t>
            </a:r>
            <a:r>
              <a:rPr lang="en-US" altLang="zh-CN" dirty="0">
                <a:sym typeface="+mn-ea"/>
              </a:rPr>
              <a:t> bool debug </a:t>
            </a:r>
            <a:r>
              <a:rPr lang="zh-CN" altLang="en-US" dirty="0">
                <a:sym typeface="+mn-ea"/>
              </a:rPr>
              <a:t>变量的定义前面加上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constexpr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来解决：</a:t>
            </a: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但这样</a:t>
            </a:r>
            <a:r>
              <a:rPr lang="en-US" altLang="zh-CN" dirty="0">
                <a:sym typeface="+mn-ea"/>
              </a:rPr>
              <a:t> debug = </a:t>
            </a:r>
            <a:r>
              <a:rPr lang="zh-CN" altLang="en-US" dirty="0">
                <a:sym typeface="+mn-ea"/>
              </a:rPr>
              <a:t>右边的值也必须为编译期常量，否则出错：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85" y="1813560"/>
            <a:ext cx="477012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3478530"/>
            <a:ext cx="4905375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780" y="5086985"/>
            <a:ext cx="486727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模板的难题：编译期常函数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5145405"/>
          </a:xfrm>
        </p:spPr>
        <p:txBody>
          <a:bodyPr/>
          <a:lstStyle/>
          <a:p>
            <a:r>
              <a:rPr lang="zh-CN" altLang="en-US" dirty="0"/>
              <a:t>编译期</a:t>
            </a:r>
            <a:r>
              <a:rPr lang="en-US" altLang="zh-CN" dirty="0"/>
              <a:t> </a:t>
            </a:r>
            <a:r>
              <a:rPr lang="en-US" altLang="zh-CN" dirty="0" err="1"/>
              <a:t>constexpr</a:t>
            </a:r>
            <a:r>
              <a:rPr lang="en-US" altLang="zh-CN" dirty="0"/>
              <a:t> </a:t>
            </a:r>
            <a:r>
              <a:rPr lang="zh-CN" altLang="en-US" dirty="0"/>
              <a:t>的表达式，一般是无法调用其他函数的。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解决：如果能保证</a:t>
            </a:r>
            <a:r>
              <a:rPr lang="en-US" altLang="zh-CN" dirty="0"/>
              <a:t> </a:t>
            </a:r>
            <a:r>
              <a:rPr lang="en-US" altLang="zh-CN" dirty="0" err="1"/>
              <a:t>isnegative</a:t>
            </a:r>
            <a:r>
              <a:rPr lang="en-US" altLang="zh-CN" dirty="0"/>
              <a:t> </a:t>
            </a:r>
            <a:r>
              <a:rPr lang="zh-CN" altLang="en-US" dirty="0"/>
              <a:t>里都可以在编译期求值，将他前面也标上</a:t>
            </a:r>
            <a:r>
              <a:rPr lang="en-US" altLang="zh-CN" dirty="0"/>
              <a:t> </a:t>
            </a:r>
            <a:r>
              <a:rPr lang="en-US" altLang="zh-CN" dirty="0" err="1"/>
              <a:t>constexpr</a:t>
            </a:r>
            <a:r>
              <a:rPr lang="en-US" altLang="zh-CN" dirty="0"/>
              <a:t> </a:t>
            </a:r>
            <a:r>
              <a:rPr lang="zh-CN" altLang="en-US" dirty="0"/>
              <a:t>即可。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注意：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constexpr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函数不能调用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non-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constexpr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函数。而且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constexpr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函数必须是内联（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inline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）的，不能分离声明和定义在另一个文件里。标准库的很多函数如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std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::min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也是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constexpr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函数，可以放心大胆在模板尖括号内使用。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2167255"/>
            <a:ext cx="493395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4953000"/>
            <a:ext cx="3733800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6650" y="5657850"/>
            <a:ext cx="8953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模板的难题：移到另一个文件中定义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16990"/>
            <a:ext cx="10515600" cy="4607560"/>
          </a:xfrm>
        </p:spPr>
        <p:txBody>
          <a:bodyPr/>
          <a:lstStyle/>
          <a:p>
            <a:r>
              <a:rPr lang="zh-CN" altLang="en-US" dirty="0"/>
              <a:t>如果我们试着像</a:t>
            </a:r>
            <a:r>
              <a:rPr lang="zh-CN" altLang="en-US" b="1" dirty="0"/>
              <a:t>传统函数</a:t>
            </a:r>
            <a:r>
              <a:rPr lang="zh-CN" altLang="en-US" dirty="0"/>
              <a:t>那样分离</a:t>
            </a:r>
            <a:r>
              <a:rPr lang="zh-CN" altLang="en-US" b="1" dirty="0"/>
              <a:t>模板函数</a:t>
            </a:r>
            <a:r>
              <a:rPr lang="zh-CN" altLang="en-US" dirty="0"/>
              <a:t>的声明与实现：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就会出现</a:t>
            </a:r>
            <a:r>
              <a:rPr lang="en-US" altLang="zh-CN" dirty="0"/>
              <a:t> undefined reference </a:t>
            </a:r>
            <a:r>
              <a:rPr lang="zh-CN" altLang="en-US" dirty="0"/>
              <a:t>错误：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" y="1762125"/>
            <a:ext cx="5153025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1762125"/>
            <a:ext cx="641985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3838575"/>
            <a:ext cx="327660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5924550"/>
            <a:ext cx="72771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模板的难题：移到另一个文件中定义（续）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这是因为编译器对模板的编译是</a:t>
            </a:r>
            <a:r>
              <a:rPr lang="zh-CN" altLang="en-US" b="1" dirty="0"/>
              <a:t>惰性</a:t>
            </a:r>
            <a:r>
              <a:rPr lang="zh-CN" altLang="en-US" dirty="0"/>
              <a:t>的，即只有当前</a:t>
            </a:r>
            <a:r>
              <a:rPr lang="en-US" altLang="zh-CN" dirty="0"/>
              <a:t> .</a:t>
            </a:r>
            <a:r>
              <a:rPr lang="en-US" altLang="zh-CN" dirty="0" err="1"/>
              <a:t>cpp</a:t>
            </a:r>
            <a:r>
              <a:rPr lang="en-US" altLang="zh-CN" dirty="0"/>
              <a:t> </a:t>
            </a:r>
            <a:r>
              <a:rPr lang="zh-CN" altLang="en-US" dirty="0"/>
              <a:t>文件用到了这个模板，该模板里的函数才会被定义。而我们的</a:t>
            </a:r>
            <a:r>
              <a:rPr lang="en-US" altLang="zh-CN" dirty="0"/>
              <a:t> sumto.cpp </a:t>
            </a:r>
            <a:r>
              <a:rPr lang="zh-CN" altLang="en-US" dirty="0"/>
              <a:t>中没有用到</a:t>
            </a:r>
            <a:r>
              <a:rPr lang="en-US" altLang="zh-CN" dirty="0"/>
              <a:t> </a:t>
            </a:r>
            <a:r>
              <a:rPr lang="en-US" altLang="zh-CN" dirty="0" err="1"/>
              <a:t>sumto</a:t>
            </a:r>
            <a:r>
              <a:rPr lang="en-US" altLang="zh-CN" dirty="0"/>
              <a:t>&lt;&gt; </a:t>
            </a:r>
            <a:r>
              <a:rPr lang="zh-CN" altLang="en-US" dirty="0"/>
              <a:t>函数的任何一</a:t>
            </a:r>
            <a:r>
              <a:rPr lang="zh-CN" altLang="en-US" dirty="0">
                <a:sym typeface="+mn-ea"/>
              </a:rPr>
              <a:t>份</a:t>
            </a:r>
            <a:r>
              <a:rPr lang="zh-CN" altLang="en-US" dirty="0"/>
              <a:t>定义，所以</a:t>
            </a:r>
            <a:r>
              <a:rPr lang="en-US" altLang="zh-CN" dirty="0"/>
              <a:t> main.cpp </a:t>
            </a:r>
            <a:r>
              <a:rPr lang="zh-CN" altLang="en-US" dirty="0"/>
              <a:t>里只看到</a:t>
            </a:r>
            <a:r>
              <a:rPr lang="en-US" altLang="zh-CN" dirty="0"/>
              <a:t> </a:t>
            </a:r>
            <a:r>
              <a:rPr lang="en-US" altLang="zh-CN" dirty="0" err="1"/>
              <a:t>sumto</a:t>
            </a:r>
            <a:r>
              <a:rPr lang="en-US" altLang="zh-CN" dirty="0"/>
              <a:t>&lt;&gt; </a:t>
            </a:r>
            <a:r>
              <a:rPr lang="zh-CN" altLang="en-US" dirty="0"/>
              <a:t>函数的两份声明，从而出错。</a:t>
            </a:r>
          </a:p>
          <a:p>
            <a:r>
              <a:rPr lang="zh-CN" altLang="en-US" dirty="0"/>
              <a:t>解决：在看得见</a:t>
            </a:r>
            <a:r>
              <a:rPr lang="en-US" altLang="zh-CN" dirty="0"/>
              <a:t> </a:t>
            </a:r>
            <a:r>
              <a:rPr lang="en-US" altLang="zh-CN" dirty="0" err="1"/>
              <a:t>sumto</a:t>
            </a:r>
            <a:r>
              <a:rPr lang="en-US" altLang="zh-CN" dirty="0"/>
              <a:t>&lt;&gt; </a:t>
            </a:r>
            <a:r>
              <a:rPr lang="zh-CN" altLang="en-US" dirty="0"/>
              <a:t>定义的</a:t>
            </a:r>
            <a:r>
              <a:rPr lang="en-US" altLang="zh-CN" dirty="0"/>
              <a:t> sumto.cpp </a:t>
            </a:r>
            <a:r>
              <a:rPr lang="zh-CN" altLang="en-US" dirty="0"/>
              <a:t>里，增加两个显式编译模板的声明：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05" y="3256915"/>
            <a:ext cx="5660390" cy="3601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36645" y="6807200"/>
            <a:ext cx="2943860" cy="889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5686425"/>
            <a:ext cx="838200" cy="11715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99780" y="183515"/>
            <a:ext cx="32086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一般来说，我会建议模板</a:t>
            </a:r>
            <a:r>
              <a:rPr lang="zh-CN" altLang="en-US" b="1" dirty="0"/>
              <a:t>不要分离声明和定义</a:t>
            </a:r>
            <a:r>
              <a:rPr lang="zh-CN" altLang="en-US" dirty="0"/>
              <a:t>，直接写在头文件里即可。如果分离还要罗列出所有模板参数的排列组合，违背了开</a:t>
            </a:r>
            <a:r>
              <a:rPr lang="en-US" altLang="zh-CN" dirty="0"/>
              <a:t>-</a:t>
            </a:r>
            <a:r>
              <a:rPr lang="zh-CN" altLang="en-US" dirty="0"/>
              <a:t>闭原则。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模板的惰性：延迟编译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要证明模板的惰性，只需看这个例子：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要是编译器哪怕细看了一眼：字符串怎么可能被写入呢？肯定是会出错的。</a:t>
            </a:r>
          </a:p>
          <a:p>
            <a:r>
              <a:rPr lang="zh-CN" altLang="en-US" dirty="0"/>
              <a:t>但是却没有出错，这是因为模板没有被调用，所以不会被实际编译！</a:t>
            </a:r>
          </a:p>
          <a:p>
            <a:r>
              <a:rPr lang="zh-CN" altLang="en-US" dirty="0"/>
              <a:t>而只有当</a:t>
            </a:r>
            <a:r>
              <a:rPr lang="en-US" altLang="zh-CN" dirty="0"/>
              <a:t> main </a:t>
            </a:r>
            <a:r>
              <a:rPr lang="zh-CN" altLang="en-US" dirty="0"/>
              <a:t>调用了这个函数，才会被编译，才会报错！</a:t>
            </a: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用一个假模板实现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sym typeface="+mn-ea"/>
              </a:rPr>
              <a:t>延迟编译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的技术，可以加快编译的速度，用于代理模式等。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80" y="2155825"/>
            <a:ext cx="400304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模板函数：一个例子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比如，要打印任意一个</a:t>
            </a:r>
            <a:r>
              <a:rPr lang="en-US" altLang="zh-CN" dirty="0"/>
              <a:t> vector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Print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cout</a:t>
            </a:r>
            <a:r>
              <a:rPr lang="zh-CN" altLang="en-US" dirty="0" smtClean="0"/>
              <a:t>都是重载的模板函数，所以只需要写一遍，就可以运用到所有类型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1385" y="1584325"/>
            <a:ext cx="5326380" cy="4803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6645"/>
            <a:ext cx="3243580" cy="6813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模板函数：配合运算符重载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906010" cy="4351655"/>
          </a:xfrm>
        </p:spPr>
        <p:txBody>
          <a:bodyPr/>
          <a:lstStyle/>
          <a:p>
            <a:r>
              <a:rPr lang="zh-CN" altLang="en-US" dirty="0"/>
              <a:t>实现用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cout</a:t>
            </a:r>
            <a:r>
              <a:rPr lang="en-US" altLang="zh-CN" dirty="0"/>
              <a:t> &lt;&lt; a </a:t>
            </a:r>
            <a:r>
              <a:rPr lang="zh-CN" altLang="en-US" dirty="0"/>
              <a:t>打印任意</a:t>
            </a:r>
            <a:r>
              <a:rPr lang="en-US" altLang="zh-CN" dirty="0"/>
              <a:t> vector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err="1" smtClean="0"/>
              <a:t>os</a:t>
            </a:r>
            <a:r>
              <a:rPr lang="en-US" altLang="zh-CN" dirty="0" smtClean="0"/>
              <a:t>&lt;&lt;__PRETTY_FUNCTION__&lt;&lt;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endl</a:t>
            </a:r>
            <a:r>
              <a:rPr lang="en-US" altLang="zh-CN" dirty="0" smtClean="0"/>
              <a:t>;</a:t>
            </a:r>
            <a:r>
              <a:rPr lang="zh-CN" altLang="en-US" dirty="0" smtClean="0"/>
              <a:t>可以打印出函数的名字和其所有的函数参数，模板参数</a:t>
            </a:r>
            <a:endParaRPr lang="en-US" altLang="zh-CN" dirty="0" smtClean="0"/>
          </a:p>
          <a:p>
            <a:r>
              <a:rPr lang="en-US" altLang="zh-CN" dirty="0" err="1"/>
              <a:t>s</a:t>
            </a:r>
            <a:r>
              <a:rPr lang="en-US" altLang="zh-CN" dirty="0" err="1" smtClean="0"/>
              <a:t>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ostream</a:t>
            </a:r>
            <a:r>
              <a:rPr lang="zh-CN" altLang="en-US" dirty="0" smtClean="0"/>
              <a:t>就是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cout</a:t>
            </a:r>
            <a:r>
              <a:rPr lang="zh-CN" altLang="en-US" dirty="0" smtClean="0"/>
              <a:t>类型</a:t>
            </a:r>
            <a:endParaRPr lang="en-US" altLang="zh-CN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6645"/>
            <a:ext cx="3243580" cy="6813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26125" y="1860550"/>
            <a:ext cx="6365875" cy="42811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类型作为参数：</a:t>
            </a:r>
            <a:r>
              <a:rPr lang="en-US" altLang="zh-CN" dirty="0"/>
              <a:t>template &lt;class T&gt;</a:t>
            </a:r>
          </a:p>
          <a:p>
            <a:pPr marL="457200" indent="-457200">
              <a:buAutoNum type="arabicPeriod"/>
            </a:pPr>
            <a:r>
              <a:rPr lang="zh-CN" altLang="en-US" dirty="0"/>
              <a:t>整数值作为参数：</a:t>
            </a:r>
            <a:r>
              <a:rPr lang="en-US" altLang="zh-CN" dirty="0"/>
              <a:t>template &lt;</a:t>
            </a:r>
            <a:r>
              <a:rPr lang="en-US" altLang="zh-CN" dirty="0" err="1"/>
              <a:t>int</a:t>
            </a:r>
            <a:r>
              <a:rPr lang="en-US" altLang="zh-CN" dirty="0"/>
              <a:t> N&gt;</a:t>
            </a:r>
          </a:p>
          <a:p>
            <a:pPr marL="457200" indent="-457200">
              <a:buAutoNum type="arabicPeriod"/>
            </a:pPr>
            <a:r>
              <a:rPr lang="zh-CN" altLang="en-US" dirty="0"/>
              <a:t>定义默认参数：</a:t>
            </a:r>
            <a:r>
              <a:rPr lang="en-US" altLang="zh-CN" dirty="0"/>
              <a:t>template &lt;</a:t>
            </a:r>
            <a:r>
              <a:rPr lang="en-US" altLang="zh-CN" dirty="0" err="1"/>
              <a:t>int</a:t>
            </a:r>
            <a:r>
              <a:rPr lang="en-US" altLang="zh-CN" dirty="0"/>
              <a:t> N = 0, class T = </a:t>
            </a:r>
            <a:r>
              <a:rPr lang="en-US" altLang="zh-CN" dirty="0" err="1"/>
              <a:t>int</a:t>
            </a:r>
            <a:r>
              <a:rPr lang="en-US" altLang="zh-CN" dirty="0"/>
              <a:t>&gt;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zh-CN" altLang="en-US" dirty="0"/>
              <a:t>使用模板</a:t>
            </a:r>
            <a:r>
              <a:rPr lang="zh-CN" altLang="en-US" dirty="0">
                <a:sym typeface="+mn-ea"/>
              </a:rPr>
              <a:t>函数</a:t>
            </a:r>
            <a:r>
              <a:rPr lang="zh-CN" altLang="en-US" dirty="0"/>
              <a:t>：</a:t>
            </a:r>
            <a:r>
              <a:rPr lang="en-US" altLang="zh-CN" dirty="0" err="1"/>
              <a:t>myfunc</a:t>
            </a:r>
            <a:r>
              <a:rPr lang="en-US" altLang="zh-CN" dirty="0"/>
              <a:t>&lt;T, N&gt;(...)</a:t>
            </a:r>
          </a:p>
          <a:p>
            <a:pPr marL="457200" indent="-457200">
              <a:buAutoNum type="arabicPeriod"/>
            </a:pPr>
            <a:r>
              <a:rPr lang="zh-CN" altLang="en-US" dirty="0"/>
              <a:t>模板函数可以自动推断类型，从而参与重载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模板具有惰性、多次</a:t>
            </a:r>
            <a:r>
              <a:rPr lang="zh-CN" altLang="en-US" dirty="0" smtClean="0"/>
              <a:t>编译</a:t>
            </a:r>
            <a:r>
              <a:rPr lang="en-US" altLang="zh-CN" dirty="0" smtClean="0"/>
              <a:t>(T</a:t>
            </a:r>
            <a:r>
              <a:rPr lang="zh-CN" altLang="en-US" dirty="0"/>
              <a:t>变</a:t>
            </a:r>
            <a:r>
              <a:rPr lang="zh-CN" altLang="en-US" dirty="0" smtClean="0"/>
              <a:t>了，就会再次编译一次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</a:t>
            </a:r>
            <a:r>
              <a:rPr lang="zh-CN" altLang="en-US" dirty="0"/>
              <a:t>特点</a:t>
            </a:r>
          </a:p>
          <a:p>
            <a:pPr marL="457200" indent="-457200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这下基本学废！接下来看自动类型推导。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为什么需要自动类型推导（</a:t>
            </a:r>
            <a:r>
              <a:rPr lang="en-US" altLang="zh-CN" dirty="0"/>
              <a:t>auto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等价于：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为什么需要模板函数（</a:t>
            </a:r>
            <a:r>
              <a:rPr lang="en-US" altLang="zh-CN" dirty="0"/>
              <a:t>template</a:t>
            </a:r>
            <a:r>
              <a:rPr lang="zh-CN" altLang="en-US" dirty="0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避免重复写代码。</a:t>
            </a:r>
          </a:p>
          <a:p>
            <a:r>
              <a:rPr lang="zh-CN" altLang="en-US" dirty="0"/>
              <a:t>比如，利用重载实现“将一个数乘以</a:t>
            </a:r>
            <a:r>
              <a:rPr lang="en-US" altLang="zh-CN" dirty="0"/>
              <a:t>2</a:t>
            </a:r>
            <a:r>
              <a:rPr lang="zh-CN" altLang="en-US" dirty="0"/>
              <a:t>”这个功能，需要：</a:t>
            </a:r>
            <a:endParaRPr lang="en-US" altLang="zh-C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sym typeface="+mn-ea"/>
              </a:rPr>
              <a:t>Int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, Float, Double 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 multiply(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sym typeface="+mn-ea"/>
              </a:rPr>
              <a:t>int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)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t-&gt;multiply(2); }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multiply(float)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multiply(Numeric *)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如果说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&amp; </a:t>
            </a:r>
            <a:r>
              <a:rPr lang="zh-CN" altLang="en-US" dirty="0"/>
              <a:t>相当于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*</a:t>
            </a:r>
            <a:r>
              <a:rPr lang="zh-CN" altLang="en-US" dirty="0"/>
              <a:t>，那么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const</a:t>
            </a:r>
            <a:r>
              <a:rPr lang="en-US" altLang="zh-CN" dirty="0"/>
              <a:t> &amp; </a:t>
            </a:r>
            <a:r>
              <a:rPr lang="zh-CN" altLang="en-US" dirty="0"/>
              <a:t>就相当于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const</a:t>
            </a:r>
            <a:r>
              <a:rPr lang="en-US" altLang="zh-CN" dirty="0"/>
              <a:t> *</a:t>
            </a:r>
            <a:r>
              <a:rPr lang="zh-CN" altLang="en-US" dirty="0"/>
              <a:t>。</a:t>
            </a:r>
          </a:p>
          <a:p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zh-CN" altLang="en-US" dirty="0"/>
              <a:t>修饰符的存在，使得</a:t>
            </a:r>
            <a:r>
              <a:rPr lang="en-US" altLang="zh-CN" dirty="0"/>
              <a:t> ref </a:t>
            </a:r>
            <a:r>
              <a:rPr lang="zh-CN" altLang="en-US" dirty="0"/>
              <a:t>不能被写入（赋值）。</a:t>
            </a:r>
          </a:p>
          <a:p>
            <a:r>
              <a:rPr lang="zh-CN" altLang="en-US" dirty="0"/>
              <a:t>这样的好处是更加安全（编译器也能够放心大胆地做自动优化</a:t>
            </a:r>
            <a:r>
              <a:rPr lang="zh-CN" altLang="en-US" dirty="0">
                <a:sym typeface="+mn-ea"/>
              </a:rPr>
              <a:t>）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r</a:t>
            </a:r>
            <a:r>
              <a:rPr lang="en-US" altLang="zh-CN" dirty="0" smtClean="0"/>
              <a:t>ef</a:t>
            </a:r>
            <a:r>
              <a:rPr lang="zh-CN" altLang="en-US" dirty="0" smtClean="0"/>
              <a:t>必须进行初始化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自动类型推导：函数返回引用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当然，函数的返回类型也可以是</a:t>
            </a:r>
            <a:r>
              <a:rPr lang="en-US" altLang="zh-CN" dirty="0">
                <a:sym typeface="+mn-ea"/>
              </a:rPr>
              <a:t> auto &amp; </a:t>
            </a:r>
            <a:r>
              <a:rPr lang="zh-CN" altLang="en-US" dirty="0">
                <a:sym typeface="+mn-ea"/>
              </a:rPr>
              <a:t>或者</a:t>
            </a:r>
            <a:r>
              <a:rPr lang="en-US" altLang="zh-CN" dirty="0">
                <a:sym typeface="+mn-ea"/>
              </a:rPr>
              <a:t> auto </a:t>
            </a:r>
            <a:r>
              <a:rPr lang="en-US" altLang="zh-CN" dirty="0" err="1">
                <a:sym typeface="+mn-ea"/>
              </a:rPr>
              <a:t>const</a:t>
            </a:r>
            <a:r>
              <a:rPr lang="en-US" altLang="zh-CN" dirty="0">
                <a:sym typeface="+mn-ea"/>
              </a:rPr>
              <a:t> &amp;</a:t>
            </a:r>
            <a:r>
              <a:rPr lang="zh-CN" altLang="en-US" dirty="0">
                <a:sym typeface="+mn-ea"/>
              </a:rPr>
              <a:t>。比如</a:t>
            </a:r>
            <a:r>
              <a:rPr lang="zh-CN" altLang="en-US" b="1" dirty="0">
                <a:sym typeface="+mn-ea"/>
              </a:rPr>
              <a:t>懒汉单例模式</a:t>
            </a:r>
            <a:r>
              <a:rPr lang="zh-CN" altLang="en-US" dirty="0" smtClean="0">
                <a:sym typeface="+mn-ea"/>
              </a:rPr>
              <a:t>：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>
                <a:sym typeface="+mn-ea"/>
              </a:rPr>
              <a:t>懒汉单</a:t>
            </a:r>
            <a:r>
              <a:rPr lang="zh-CN" altLang="en-US" dirty="0" smtClean="0">
                <a:sym typeface="+mn-ea"/>
              </a:rPr>
              <a:t>例模式：当第一次进入该函数时，</a:t>
            </a:r>
            <a:r>
              <a:rPr lang="en-US" altLang="zh-CN" dirty="0" smtClean="0">
                <a:sym typeface="+mn-ea"/>
              </a:rPr>
              <a:t>static</a:t>
            </a:r>
            <a:r>
              <a:rPr lang="zh-CN" altLang="en-US" dirty="0" smtClean="0">
                <a:sym typeface="+mn-ea"/>
              </a:rPr>
              <a:t>变量才会初始化</a:t>
            </a:r>
            <a:endParaRPr lang="zh-CN" altLang="en-US" dirty="0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理解右值：即将消失的，不长时间存在于内存中的值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83171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/>
              <a:t>引用</a:t>
            </a:r>
            <a:r>
              <a:rPr lang="zh-CN" altLang="en-US" dirty="0"/>
              <a:t>又称为</a:t>
            </a:r>
            <a:r>
              <a:rPr lang="zh-CN" altLang="en-US" b="1" dirty="0"/>
              <a:t>左值</a:t>
            </a:r>
            <a:r>
              <a:rPr lang="zh-CN" altLang="en-US" dirty="0"/>
              <a:t>（</a:t>
            </a:r>
            <a:r>
              <a:rPr lang="en-US" altLang="zh-CN" dirty="0"/>
              <a:t>l-value</a:t>
            </a:r>
            <a:r>
              <a:rPr lang="zh-CN" altLang="en-US" dirty="0"/>
              <a:t>）。</a:t>
            </a:r>
            <a:r>
              <a:rPr lang="zh-CN" altLang="en-US" b="1" dirty="0"/>
              <a:t>左值</a:t>
            </a:r>
            <a:r>
              <a:rPr lang="zh-CN" altLang="en-US" dirty="0"/>
              <a:t>通常对应着一个</a:t>
            </a:r>
            <a:r>
              <a:rPr lang="zh-CN" altLang="en-US" b="1" dirty="0"/>
              <a:t>长时间存在于内存中的变量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ym typeface="+mn-ea"/>
              </a:rPr>
              <a:t>除了左值之外，还有</a:t>
            </a:r>
            <a:r>
              <a:rPr lang="zh-CN" altLang="en-US" b="1" dirty="0">
                <a:sym typeface="+mn-ea"/>
              </a:rPr>
              <a:t>右值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 err="1">
                <a:sym typeface="+mn-ea"/>
              </a:rPr>
              <a:t>r-value</a:t>
            </a:r>
            <a:r>
              <a:rPr lang="zh-CN" altLang="en-US" dirty="0">
                <a:sym typeface="+mn-ea"/>
              </a:rPr>
              <a:t>）。</a:t>
            </a:r>
            <a:r>
              <a:rPr lang="zh-CN" altLang="en-US" b="1" dirty="0">
                <a:sym typeface="+mn-ea"/>
              </a:rPr>
              <a:t>右值</a:t>
            </a:r>
            <a:r>
              <a:rPr lang="zh-CN" altLang="en-US" dirty="0">
                <a:sym typeface="+mn-ea"/>
              </a:rPr>
              <a:t>通常是一个表达式，代表</a:t>
            </a:r>
            <a:r>
              <a:rPr lang="zh-CN" altLang="en-US" b="1" dirty="0">
                <a:sym typeface="+mn-ea"/>
              </a:rPr>
              <a:t>计算过程中临时生成的中间变量</a:t>
            </a:r>
            <a:r>
              <a:rPr lang="zh-CN" altLang="en-US" dirty="0">
                <a:sym typeface="+mn-ea"/>
              </a:rPr>
              <a:t>。因此有的教材又称之为消亡引用。</a:t>
            </a:r>
          </a:p>
          <a:p>
            <a:r>
              <a:rPr lang="zh-CN" altLang="en-US" dirty="0">
                <a:sym typeface="+mn-ea"/>
              </a:rPr>
              <a:t>得名原因：左值常常位于等号的左边，而右值只能位于等号右边。如：</a:t>
            </a:r>
            <a:r>
              <a:rPr lang="en-US" altLang="zh-CN" dirty="0">
                <a:sym typeface="+mn-ea"/>
              </a:rPr>
              <a:t>a = 1;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已知：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a; 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*p;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左值类型：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&amp;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const</a:t>
            </a:r>
            <a:r>
              <a:rPr lang="en-US" altLang="zh-CN" dirty="0">
                <a:sym typeface="+mn-ea"/>
              </a:rPr>
              <a:t> &amp;</a:t>
            </a:r>
          </a:p>
          <a:p>
            <a:r>
              <a:rPr lang="zh-CN" altLang="en-US" dirty="0">
                <a:sym typeface="+mn-ea"/>
              </a:rPr>
              <a:t>左值例子：</a:t>
            </a:r>
            <a:r>
              <a:rPr lang="en-US" altLang="zh-CN" dirty="0">
                <a:sym typeface="+mn-ea"/>
              </a:rPr>
              <a:t>a, *p, p[a]</a:t>
            </a:r>
          </a:p>
          <a:p>
            <a:r>
              <a:rPr lang="zh-CN" altLang="en-US" dirty="0">
                <a:sym typeface="+mn-ea"/>
              </a:rPr>
              <a:t>右值类型：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&amp;&amp;</a:t>
            </a:r>
          </a:p>
          <a:p>
            <a:r>
              <a:rPr lang="zh-CN" altLang="en-US" dirty="0">
                <a:sym typeface="+mn-ea"/>
              </a:rPr>
              <a:t>右值</a:t>
            </a:r>
            <a:r>
              <a:rPr lang="zh-CN" altLang="en-US" dirty="0"/>
              <a:t>例子：</a:t>
            </a:r>
            <a:r>
              <a:rPr lang="en-US" altLang="zh-CN" dirty="0"/>
              <a:t>1, a + 1, *p + 1</a:t>
            </a:r>
          </a:p>
          <a:p>
            <a:r>
              <a:rPr lang="zh-CN" altLang="en-US" dirty="0"/>
              <a:t>不理解</a:t>
            </a:r>
            <a:r>
              <a:rPr lang="zh-CN" altLang="en-US" dirty="0">
                <a:sym typeface="+mn-ea"/>
              </a:rPr>
              <a:t>右值和右值引用</a:t>
            </a:r>
            <a:r>
              <a:rPr lang="zh-CN" altLang="en-US" dirty="0"/>
              <a:t>？没关系，老师也不理解，跳</a:t>
            </a:r>
            <a:r>
              <a:rPr lang="zh-CN" altLang="en-US" dirty="0" smtClean="0"/>
              <a:t>过</a:t>
            </a:r>
            <a:endParaRPr lang="en-US" altLang="zh-CN" dirty="0" smtClean="0"/>
          </a:p>
          <a:p>
            <a:r>
              <a:rPr lang="zh-CN" altLang="en-US" dirty="0" smtClean="0"/>
              <a:t>即</a:t>
            </a:r>
            <a:r>
              <a:rPr lang="zh-CN" altLang="en-US" dirty="0"/>
              <a:t>可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(306</a:t>
            </a:r>
            <a:r>
              <a:rPr lang="zh-CN" altLang="en-US" dirty="0">
                <a:hlinkClick r:id="rId2"/>
              </a:rPr>
              <a:t>条消息</a:t>
            </a:r>
            <a:r>
              <a:rPr lang="en-US" altLang="zh-CN" dirty="0">
                <a:hlinkClick r:id="rId2"/>
              </a:rPr>
              <a:t>) </a:t>
            </a:r>
            <a:r>
              <a:rPr lang="zh-CN" altLang="en-US" dirty="0">
                <a:hlinkClick r:id="rId2"/>
              </a:rPr>
              <a:t>（</a:t>
            </a:r>
            <a:r>
              <a:rPr lang="en-US" altLang="zh-CN" dirty="0">
                <a:hlinkClick r:id="rId2"/>
              </a:rPr>
              <a:t>P36-P39</a:t>
            </a:r>
            <a:r>
              <a:rPr lang="zh-CN" altLang="en-US" dirty="0">
                <a:hlinkClick r:id="rId2"/>
              </a:rPr>
              <a:t>）右值和右值引用、右值引用的作用以及使用、未定引用类型的推导、右值引用的传递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喜欢打篮球的普通人的博客</a:t>
            </a:r>
            <a:r>
              <a:rPr lang="en-US" altLang="zh-CN" dirty="0">
                <a:hlinkClick r:id="rId2"/>
              </a:rPr>
              <a:t>-CSDN</a:t>
            </a:r>
            <a:r>
              <a:rPr lang="zh-CN" altLang="en-US" dirty="0">
                <a:hlinkClick r:id="rId2"/>
              </a:rPr>
              <a:t>博客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右值和右值引用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</a:p>
          <a:p>
            <a:r>
              <a:rPr lang="zh-CN" altLang="en-US"/>
              <a:t>就会报错。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小彭老师发明：一个方便查看类型名的小工具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可以通过</a:t>
            </a:r>
            <a:r>
              <a:rPr lang="en-US" altLang="zh-CN" dirty="0"/>
              <a:t> </a:t>
            </a:r>
            <a:r>
              <a:rPr lang="en-US" altLang="zh-CN" dirty="0" err="1"/>
              <a:t>decltype</a:t>
            </a:r>
            <a:r>
              <a:rPr lang="en-US" altLang="zh-CN" dirty="0"/>
              <a:t>(</a:t>
            </a:r>
            <a:r>
              <a:rPr lang="zh-CN" altLang="en-US" dirty="0"/>
              <a:t>表达式</a:t>
            </a:r>
            <a:r>
              <a:rPr lang="en-US" altLang="zh-CN" dirty="0"/>
              <a:t>) </a:t>
            </a:r>
            <a:r>
              <a:rPr lang="zh-CN" altLang="en-US" dirty="0"/>
              <a:t>获取表达式的类型。</a:t>
            </a:r>
          </a:p>
          <a:p>
            <a:endParaRPr lang="zh-CN" altLang="en-US" dirty="0"/>
          </a:p>
          <a:p>
            <a:r>
              <a:rPr lang="zh-CN" altLang="en-US" dirty="0"/>
              <a:t>注意</a:t>
            </a:r>
            <a:r>
              <a:rPr lang="en-US" altLang="zh-CN" dirty="0"/>
              <a:t> </a:t>
            </a:r>
            <a:r>
              <a:rPr lang="en-US" altLang="zh-CN" dirty="0" err="1">
                <a:sym typeface="+mn-ea"/>
              </a:rPr>
              <a:t>decltype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变量名</a:t>
            </a:r>
            <a:r>
              <a:rPr lang="en-US" altLang="zh-CN" dirty="0">
                <a:sym typeface="+mn-ea"/>
              </a:rPr>
              <a:t>) 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decltype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表达式</a:t>
            </a:r>
            <a:r>
              <a:rPr lang="en-US" altLang="zh-CN" dirty="0">
                <a:sym typeface="+mn-ea"/>
              </a:rPr>
              <a:t>) </a:t>
            </a:r>
            <a:r>
              <a:rPr lang="zh-CN" altLang="en-US" dirty="0">
                <a:sym typeface="+mn-ea"/>
              </a:rPr>
              <a:t>是不同的。</a:t>
            </a:r>
          </a:p>
          <a:p>
            <a:r>
              <a:rPr lang="zh-CN" altLang="en-US" dirty="0"/>
              <a:t>可以通过</a:t>
            </a:r>
            <a:r>
              <a:rPr lang="en-US" altLang="zh-CN" dirty="0"/>
              <a:t> </a:t>
            </a:r>
            <a:r>
              <a:rPr lang="en-US" altLang="zh-CN" dirty="0" err="1"/>
              <a:t>decltype</a:t>
            </a:r>
            <a:r>
              <a:rPr lang="en-US" altLang="zh-CN" dirty="0"/>
              <a:t>((a)) </a:t>
            </a:r>
            <a:r>
              <a:rPr lang="zh-CN" altLang="en-US" dirty="0"/>
              <a:t>来强制编译器使用后者，从而得到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&amp;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自动类型推导：万能推导（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如果一个</a:t>
            </a:r>
            <a:r>
              <a:rPr lang="zh-CN" altLang="en-US" b="1" dirty="0"/>
              <a:t>表达式</a:t>
            </a:r>
            <a:r>
              <a:rPr lang="zh-CN" altLang="en-US" dirty="0"/>
              <a:t>，我不知道他是个</a:t>
            </a:r>
            <a:r>
              <a:rPr lang="zh-CN" altLang="en-US" dirty="0">
                <a:sym typeface="+mn-ea"/>
              </a:rPr>
              <a:t>可变</a:t>
            </a:r>
            <a:r>
              <a:rPr lang="zh-CN" altLang="en-US" dirty="0"/>
              <a:t>引用（</a:t>
            </a:r>
            <a:r>
              <a:rPr lang="en-US" altLang="zh-CN" dirty="0" err="1"/>
              <a:t>int</a:t>
            </a:r>
            <a:r>
              <a:rPr lang="en-US" altLang="zh-CN" dirty="0"/>
              <a:t> &amp;</a:t>
            </a:r>
            <a:r>
              <a:rPr lang="zh-CN" altLang="en-US" dirty="0"/>
              <a:t>），常引用（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const</a:t>
            </a:r>
            <a:r>
              <a:rPr lang="en-US" altLang="zh-CN" dirty="0"/>
              <a:t> &amp;</a:t>
            </a:r>
            <a:r>
              <a:rPr lang="zh-CN" altLang="en-US" dirty="0"/>
              <a:t>），右值引用（</a:t>
            </a:r>
            <a:r>
              <a:rPr lang="en-US" altLang="zh-CN" dirty="0" err="1"/>
              <a:t>int</a:t>
            </a:r>
            <a:r>
              <a:rPr lang="en-US" altLang="zh-CN" dirty="0"/>
              <a:t> &amp;&amp;</a:t>
            </a:r>
            <a:r>
              <a:rPr lang="zh-CN" altLang="en-US" dirty="0"/>
              <a:t>），还是一个普通的值（</a:t>
            </a:r>
            <a:r>
              <a:rPr lang="en-US" altLang="zh-CN" dirty="0" err="1"/>
              <a:t>int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但我就是想要定义一个和</a:t>
            </a:r>
            <a:r>
              <a:rPr lang="zh-CN" altLang="en-US" b="1" dirty="0"/>
              <a:t>表达式</a:t>
            </a:r>
            <a:r>
              <a:rPr lang="zh-CN" altLang="en-US" dirty="0"/>
              <a:t>返回类型一样的变量，这时候可以用：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decltype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(auto) p =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();</a:t>
            </a:r>
          </a:p>
          <a:p>
            <a:r>
              <a:rPr lang="zh-CN" altLang="en-US" dirty="0"/>
              <a:t>会自动推导为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() </a:t>
            </a:r>
            <a:r>
              <a:rPr lang="zh-CN" altLang="en-US" dirty="0"/>
              <a:t>的返回类型。</a:t>
            </a:r>
          </a:p>
          <a:p>
            <a:r>
              <a:rPr lang="zh-CN" altLang="en-US" dirty="0"/>
              <a:t>和下面这种方式</a:t>
            </a:r>
            <a:r>
              <a:rPr lang="zh-CN" altLang="en-US" dirty="0">
                <a:sym typeface="+mn-ea"/>
              </a:rPr>
              <a:t>等价：</a:t>
            </a:r>
            <a:endParaRPr lang="zh-CN" altLang="en-US" dirty="0"/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decltype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()) p =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();</a:t>
            </a:r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在</a:t>
            </a:r>
            <a:r>
              <a:rPr lang="zh-CN" altLang="en-US" b="1" dirty="0">
                <a:sym typeface="+mn-ea"/>
              </a:rPr>
              <a:t>代理模式</a:t>
            </a:r>
            <a:r>
              <a:rPr lang="zh-CN" altLang="en-US" dirty="0">
                <a:sym typeface="+mn-ea"/>
              </a:rPr>
              <a:t>中，用于</a:t>
            </a:r>
            <a:r>
              <a:rPr lang="zh-CN" altLang="en-US" b="1" dirty="0">
                <a:sym typeface="+mn-ea"/>
              </a:rPr>
              <a:t>完美转发</a:t>
            </a:r>
            <a:r>
              <a:rPr lang="zh-CN" altLang="en-US" dirty="0">
                <a:sym typeface="+mn-ea"/>
              </a:rPr>
              <a:t>函数返回值。比如：</a:t>
            </a:r>
          </a:p>
          <a:p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(auto) at(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size_t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i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)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const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{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i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);/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返回值是常引用，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也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可能是可变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引用，所以这么写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/>
            </a:r>
            <a:b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模板函数：定义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 template &lt;class T&gt;</a:t>
            </a:r>
          </a:p>
          <a:p>
            <a:r>
              <a:rPr lang="zh-CN" altLang="en-US" dirty="0"/>
              <a:t>其中</a:t>
            </a:r>
            <a:r>
              <a:rPr lang="en-US" altLang="zh-CN" dirty="0"/>
              <a:t> T </a:t>
            </a:r>
            <a:r>
              <a:rPr lang="zh-CN" altLang="en-US" dirty="0"/>
              <a:t>可以变成任意类型。</a:t>
            </a:r>
          </a:p>
          <a:p>
            <a:r>
              <a:rPr lang="zh-CN" altLang="en-US" dirty="0"/>
              <a:t>调用时</a:t>
            </a:r>
            <a:r>
              <a:rPr lang="en-US" altLang="zh-CN" dirty="0"/>
              <a:t> twice&lt;</a:t>
            </a:r>
            <a:r>
              <a:rPr lang="en-US" altLang="zh-CN" dirty="0" err="1"/>
              <a:t>int</a:t>
            </a:r>
            <a:r>
              <a:rPr lang="en-US" altLang="zh-CN" dirty="0"/>
              <a:t>&gt; </a:t>
            </a:r>
            <a:r>
              <a:rPr lang="zh-CN" altLang="en-US" dirty="0"/>
              <a:t>即可将</a:t>
            </a:r>
            <a:r>
              <a:rPr lang="en-US" altLang="zh-CN" dirty="0"/>
              <a:t> T </a:t>
            </a:r>
            <a:r>
              <a:rPr lang="zh-CN" altLang="en-US" dirty="0"/>
              <a:t>替换为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template &lt;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typename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T&gt;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</a:t>
            </a:r>
            <a:r>
              <a:rPr lang="zh-CN" altLang="en-US"/>
              <a:t>：创建类型别名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除了</a:t>
            </a:r>
            <a:r>
              <a:rPr lang="en-US" altLang="zh-CN"/>
              <a:t> typedef </a:t>
            </a:r>
            <a:r>
              <a:rPr lang="zh-CN" altLang="en-US"/>
              <a:t>外，还可以用</a:t>
            </a:r>
            <a:r>
              <a:rPr lang="en-US" altLang="zh-CN"/>
              <a:t> using </a:t>
            </a:r>
            <a:r>
              <a:rPr lang="zh-CN" altLang="en-US"/>
              <a:t>创建类型别名：</a:t>
            </a:r>
          </a:p>
          <a:p>
            <a:r>
              <a:rPr lang="en-US" altLang="zh-CN"/>
              <a:t>typedef </a:t>
            </a:r>
            <a:r>
              <a:rPr lang="en-US" altLang="zh-CN">
                <a:sym typeface="+mn-ea"/>
              </a:rPr>
              <a:t>std::vector&lt;int&gt; VecInt;</a:t>
            </a:r>
            <a:endParaRPr lang="zh-CN" altLang="en-US"/>
          </a:p>
          <a:p>
            <a:r>
              <a:rPr lang="en-US" altLang="zh-CN"/>
              <a:t>using VecInt = std::vector&lt;int&gt;;</a:t>
            </a:r>
          </a:p>
          <a:p>
            <a:r>
              <a:rPr lang="zh-CN" altLang="en-US">
                <a:sym typeface="+mn-ea"/>
              </a:rPr>
              <a:t>以上</a:t>
            </a:r>
            <a:r>
              <a:rPr lang="zh-CN" altLang="en-US"/>
              <a:t>是等价的。</a:t>
            </a:r>
          </a:p>
          <a:p>
            <a:r>
              <a:rPr lang="en-US" altLang="zh-CN"/>
              <a:t>typedef int (*PFunc)(int);</a:t>
            </a:r>
            <a:endParaRPr lang="zh-CN" altLang="en-US"/>
          </a:p>
          <a:p>
            <a:r>
              <a:rPr lang="en-US" altLang="zh-CN"/>
              <a:t>using PFunc = int(*)(int);</a:t>
            </a:r>
          </a:p>
          <a:p>
            <a:r>
              <a:rPr lang="zh-CN" altLang="en-US">
                <a:sym typeface="+mn-ea"/>
              </a:rPr>
              <a:t>以上是等价的。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5245" y="1584960"/>
            <a:ext cx="7056755" cy="527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decltype</a:t>
            </a:r>
            <a:r>
              <a:rPr lang="zh-CN" altLang="en-US"/>
              <a:t>：一个例子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457065" cy="4351655"/>
          </a:xfrm>
        </p:spPr>
        <p:txBody>
          <a:bodyPr/>
          <a:lstStyle/>
          <a:p>
            <a:r>
              <a:rPr lang="zh-CN" altLang="en-US" dirty="0" smtClean="0"/>
              <a:t>模板函数的部分特化</a:t>
            </a:r>
            <a:r>
              <a:rPr lang="en-US" altLang="zh-CN" dirty="0" err="1" smtClean="0"/>
              <a:t>eg</a:t>
            </a:r>
            <a:endParaRPr lang="en-US" altLang="zh-CN" dirty="0" smtClean="0"/>
          </a:p>
          <a:p>
            <a:r>
              <a:rPr lang="zh-CN" altLang="en-US" dirty="0" smtClean="0"/>
              <a:t>这</a:t>
            </a:r>
            <a:r>
              <a:rPr lang="zh-CN" altLang="en-US" dirty="0"/>
              <a:t>是一个实现将两个不同类型</a:t>
            </a:r>
            <a:r>
              <a:rPr lang="en-US" altLang="zh-CN" dirty="0"/>
              <a:t> vector </a:t>
            </a:r>
            <a:r>
              <a:rPr lang="zh-CN" altLang="en-US" dirty="0"/>
              <a:t>逐元素相加的函数。</a:t>
            </a:r>
          </a:p>
          <a:p>
            <a:r>
              <a:rPr lang="zh-CN" altLang="en-US" dirty="0"/>
              <a:t>用</a:t>
            </a:r>
            <a:r>
              <a:rPr lang="en-US" altLang="zh-CN" dirty="0"/>
              <a:t> </a:t>
            </a:r>
            <a:r>
              <a:rPr lang="en-US" altLang="zh-CN" dirty="0" err="1"/>
              <a:t>decltype</a:t>
            </a:r>
            <a:r>
              <a:rPr lang="en-US" altLang="zh-CN" dirty="0"/>
              <a:t>(T1{} * T2{}) </a:t>
            </a:r>
            <a:r>
              <a:rPr lang="zh-CN" altLang="en-US" dirty="0"/>
              <a:t>算出</a:t>
            </a:r>
            <a:r>
              <a:rPr lang="en-US" altLang="zh-CN" dirty="0"/>
              <a:t> T1 </a:t>
            </a:r>
            <a:r>
              <a:rPr lang="zh-CN" altLang="en-US" dirty="0"/>
              <a:t>和</a:t>
            </a:r>
            <a:r>
              <a:rPr lang="en-US" altLang="zh-CN" dirty="0"/>
              <a:t> T2 </a:t>
            </a:r>
            <a:r>
              <a:rPr lang="zh-CN" altLang="en-US" dirty="0"/>
              <a:t>类型相加以后的结果，并做为返回的</a:t>
            </a:r>
            <a:r>
              <a:rPr lang="en-US" altLang="zh-CN" dirty="0"/>
              <a:t> vector </a:t>
            </a:r>
            <a:r>
              <a:rPr lang="zh-CN" altLang="en-US" dirty="0"/>
              <a:t>容器中的数据类型。</a:t>
            </a:r>
            <a:r>
              <a:rPr lang="en-US" altLang="zh-CN" dirty="0"/>
              <a:t> </a:t>
            </a:r>
            <a:endParaRPr lang="zh-CN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071360" y="2984500"/>
            <a:ext cx="2339975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091680" y="3229610"/>
            <a:ext cx="428625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622716868009"/>
          <p:cNvPicPr>
            <a:picLocks noChangeAspect="1"/>
          </p:cNvPicPr>
          <p:nvPr/>
        </p:nvPicPr>
        <p:blipFill>
          <a:blip r:embed="rId2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恭喜！你已经基本学废了自动类型推导！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《基本鞋废》</a:t>
            </a:r>
          </a:p>
          <a:p>
            <a:r>
              <a:rPr lang="zh-CN" altLang="en-US">
                <a:sym typeface="+mn-ea"/>
              </a:rPr>
              <a:t>怎么样，是不是非常方便呢？</a:t>
            </a:r>
          </a:p>
          <a:p>
            <a:r>
              <a:rPr lang="zh-CN" altLang="en-US"/>
              <a:t>如果不理解，跳过即可！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函数也是对象：</a:t>
            </a:r>
            <a:r>
              <a:rPr lang="zh-CN" altLang="en-US">
                <a:sym typeface="+mn-ea"/>
              </a:rPr>
              <a:t>函数式编程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你知道吗？函数可以作为另一个函数的参数！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55" y="2502535"/>
            <a:ext cx="4072890" cy="40201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94120" y="4373880"/>
            <a:ext cx="130810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15" y="6154420"/>
            <a:ext cx="1099185" cy="7035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函数也是对象：函数式编程（续）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而且，这个作为参数的函数也可以有参数</a:t>
            </a:r>
            <a:r>
              <a:rPr lang="zh-CN" altLang="en-US" dirty="0" smtClean="0"/>
              <a:t>！。</a:t>
            </a:r>
            <a:r>
              <a:rPr lang="en-US" altLang="zh-CN" dirty="0" err="1" smtClean="0"/>
              <a:t>Call_twice</a:t>
            </a:r>
            <a:r>
              <a:rPr lang="zh-CN" altLang="en-US" dirty="0" smtClean="0"/>
              <a:t>形参的函数参数与实际函数的类型匹配，可以之间调用实际函数，下面的写法其实等价于函数指针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2481580"/>
            <a:ext cx="4470400" cy="41211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23000" y="4373880"/>
            <a:ext cx="15836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990" y="6177280"/>
            <a:ext cx="1350010" cy="6750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函数式编程：函数作为模板类型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甚至可以直接将</a:t>
            </a:r>
            <a:r>
              <a:rPr lang="en-US" altLang="zh-CN"/>
              <a:t> func </a:t>
            </a:r>
            <a:r>
              <a:rPr lang="zh-CN" altLang="en-US"/>
              <a:t>的类型作为一个</a:t>
            </a:r>
            <a:r>
              <a:rPr lang="zh-CN" altLang="en-US" b="1"/>
              <a:t>模板参数</a:t>
            </a:r>
            <a:r>
              <a:rPr lang="zh-CN" altLang="en-US"/>
              <a:t>，从而不需要写</a:t>
            </a:r>
            <a:r>
              <a:rPr lang="en-US" altLang="zh-CN"/>
              <a:t> void(int)</a:t>
            </a:r>
            <a:r>
              <a:rPr lang="zh-CN" altLang="en-US"/>
              <a:t>。</a:t>
            </a:r>
          </a:p>
          <a:p>
            <a:r>
              <a:rPr lang="zh-CN" altLang="en-US"/>
              <a:t>这样还会允许函数的参数类型为其他类型，比如</a:t>
            </a:r>
            <a:r>
              <a:rPr lang="en-US" altLang="zh-CN"/>
              <a:t> void(float)</a:t>
            </a:r>
            <a:r>
              <a:rPr lang="zh-CN" altLang="en-US"/>
              <a:t>。</a:t>
            </a:r>
          </a:p>
          <a:p>
            <a:r>
              <a:rPr lang="zh-CN" altLang="en-US"/>
              <a:t>这样</a:t>
            </a:r>
            <a:r>
              <a:rPr lang="en-US" altLang="zh-CN"/>
              <a:t> call_twice </a:t>
            </a:r>
            <a:r>
              <a:rPr lang="zh-CN" altLang="en-US"/>
              <a:t>会自动对每个不同的</a:t>
            </a:r>
            <a:r>
              <a:rPr lang="en-US" altLang="zh-CN"/>
              <a:t> func </a:t>
            </a:r>
            <a:r>
              <a:rPr lang="zh-CN" altLang="en-US"/>
              <a:t>类型编译一遍，从而允许编译器更好地进行自动适配与优化。</a:t>
            </a:r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3865" y="1318895"/>
            <a:ext cx="3557270" cy="536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943600"/>
            <a:ext cx="152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" y="6429375"/>
            <a:ext cx="45529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函数式编程：</a:t>
            </a:r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C++11 </a:t>
            </a:r>
            <a:r>
              <a:rPr lang="zh-CN" altLang="en-US" dirty="0"/>
              <a:t>引入的</a:t>
            </a:r>
            <a:r>
              <a:rPr lang="en-US" altLang="zh-CN" dirty="0"/>
              <a:t> </a:t>
            </a:r>
            <a:r>
              <a:rPr lang="en-US" altLang="zh-CN" b="1" dirty="0"/>
              <a:t>lambda </a:t>
            </a:r>
            <a:r>
              <a:rPr lang="zh-CN" altLang="en-US" b="1" dirty="0"/>
              <a:t>表达式</a:t>
            </a:r>
            <a:r>
              <a:rPr lang="zh-CN" altLang="en-US" dirty="0"/>
              <a:t>允许我们在函数体内创建一个函数，大大地方便了函数式编程。</a:t>
            </a:r>
          </a:p>
          <a:p>
            <a:r>
              <a:rPr lang="zh-CN" altLang="en-US" dirty="0"/>
              <a:t>语法就是先一个空的</a:t>
            </a:r>
            <a:r>
              <a:rPr lang="en-US" altLang="zh-CN" dirty="0"/>
              <a:t> []</a:t>
            </a:r>
            <a:r>
              <a:rPr lang="zh-CN" altLang="en-US" dirty="0"/>
              <a:t>，然后是参数列表，然后是</a:t>
            </a:r>
            <a:r>
              <a:rPr lang="en-US" altLang="zh-CN" dirty="0"/>
              <a:t> {} </a:t>
            </a:r>
            <a:r>
              <a:rPr lang="zh-CN" altLang="en-US" dirty="0"/>
              <a:t>包裹的函数体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等价</a:t>
            </a:r>
            <a:r>
              <a:rPr lang="zh-CN" altLang="en-US" dirty="0" smtClean="0"/>
              <a:t>于全局的</a:t>
            </a:r>
            <a:r>
              <a:rPr lang="en-US" altLang="zh-CN" dirty="0" err="1" smtClean="0"/>
              <a:t>myfunc</a:t>
            </a:r>
            <a:r>
              <a:rPr lang="zh-CN" altLang="en-US" dirty="0" smtClean="0"/>
              <a:t>，好处是全局名字不会冲突</a:t>
            </a:r>
            <a:endParaRPr lang="zh-CN" altLang="en-US" dirty="0"/>
          </a:p>
          <a:p>
            <a:r>
              <a:rPr lang="zh-CN" altLang="en-US" dirty="0"/>
              <a:t>再也不用被迫添加一个全局函数了！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3655" y="1905635"/>
            <a:ext cx="4377055" cy="4191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982075" y="4650105"/>
            <a:ext cx="126746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130" y="6339840"/>
            <a:ext cx="991870" cy="518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zh-CN" altLang="en-US"/>
              <a:t>表达式的返回类型写在参数列表后面，用一个箭头</a:t>
            </a:r>
            <a:r>
              <a:rPr lang="en-US" altLang="zh-CN"/>
              <a:t> -&gt; </a:t>
            </a:r>
            <a:r>
              <a:rPr lang="zh-CN" altLang="en-US"/>
              <a:t>表示。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2340" y="1894840"/>
            <a:ext cx="5099050" cy="4212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895840" y="4639310"/>
            <a:ext cx="813435" cy="63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表达式：自动推导返回类型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如果</a:t>
            </a:r>
            <a:r>
              <a:rPr lang="en-US" altLang="zh-CN"/>
              <a:t> </a:t>
            </a:r>
            <a:r>
              <a:rPr lang="en-US"/>
              <a:t>lambda </a:t>
            </a:r>
            <a:r>
              <a:rPr lang="zh-CN" altLang="en-US"/>
              <a:t>表达式</a:t>
            </a:r>
            <a:r>
              <a:rPr lang="zh-CN"/>
              <a:t>不通过</a:t>
            </a:r>
            <a:r>
              <a:rPr lang="en-US" altLang="zh-CN"/>
              <a:t> -&gt; </a:t>
            </a:r>
            <a:r>
              <a:rPr lang="zh-CN" altLang="en-US"/>
              <a:t>指定类型，则和</a:t>
            </a:r>
            <a:r>
              <a:rPr lang="en-US" altLang="zh-CN"/>
              <a:t> -&gt; auto </a:t>
            </a:r>
            <a:r>
              <a:rPr lang="zh-CN" altLang="en-US"/>
              <a:t>等价，自动根据函数体内的</a:t>
            </a:r>
            <a:r>
              <a:rPr lang="en-US" altLang="zh-CN"/>
              <a:t> return </a:t>
            </a:r>
            <a:r>
              <a:rPr lang="zh-CN" altLang="en-US"/>
              <a:t>语句决定返回类型，如果没有</a:t>
            </a:r>
            <a:r>
              <a:rPr lang="en-US" altLang="zh-CN"/>
              <a:t> return </a:t>
            </a:r>
            <a:r>
              <a:rPr lang="zh-CN" altLang="en-US"/>
              <a:t>语句则相当于</a:t>
            </a:r>
            <a:r>
              <a:rPr lang="en-US" altLang="zh-CN"/>
              <a:t> -&gt; void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41060" y="2070100"/>
            <a:ext cx="5793740" cy="38627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355" y="1586865"/>
            <a:ext cx="5368290" cy="482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表达式：捕获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zh-CN" altLang="en-US"/>
              <a:t>函数体中，还可以使用定义他的</a:t>
            </a:r>
            <a:r>
              <a:rPr lang="en-US" altLang="zh-CN"/>
              <a:t> main </a:t>
            </a:r>
            <a:r>
              <a:rPr lang="zh-CN" altLang="en-US"/>
              <a:t>函数中的变量，只需要把方括号</a:t>
            </a:r>
            <a:r>
              <a:rPr lang="en-US" altLang="zh-CN"/>
              <a:t> [] </a:t>
            </a:r>
            <a:r>
              <a:rPr lang="zh-CN" altLang="en-US"/>
              <a:t>改成</a:t>
            </a:r>
            <a:r>
              <a:rPr lang="en-US" altLang="zh-CN"/>
              <a:t> [&amp;] </a:t>
            </a:r>
            <a:r>
              <a:rPr lang="zh-CN" altLang="en-US"/>
              <a:t>即可：</a:t>
            </a:r>
          </a:p>
          <a:p>
            <a:endParaRPr lang="zh-CN" altLang="en-US"/>
          </a:p>
          <a:p>
            <a:r>
              <a:rPr lang="zh-CN" altLang="en-US"/>
              <a:t>函数可以引用定义位置所有的变量，这个特性在函数式编程中称为</a:t>
            </a:r>
            <a:r>
              <a:rPr lang="zh-CN" altLang="en-US" b="1"/>
              <a:t>闭包</a:t>
            </a:r>
            <a:r>
              <a:rPr lang="en-US" altLang="zh-CN"/>
              <a:t>(closure)</a:t>
            </a:r>
            <a:r>
              <a:rPr lang="zh-CN" altLang="en-US"/>
              <a:t>。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500745" y="4818380"/>
            <a:ext cx="38036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模板函数：自动推导参数类型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那这样需要手动写</a:t>
            </a:r>
            <a:r>
              <a:rPr lang="en-US" altLang="zh-CN" dirty="0"/>
              <a:t> &lt;</a:t>
            </a:r>
            <a:r>
              <a:rPr lang="en-US" altLang="zh-CN" dirty="0" err="1"/>
              <a:t>int</a:t>
            </a:r>
            <a:r>
              <a:rPr lang="en-US" altLang="zh-CN" dirty="0"/>
              <a:t>&gt;</a:t>
            </a:r>
            <a:r>
              <a:rPr lang="zh-CN" altLang="en-US" dirty="0"/>
              <a:t>，</a:t>
            </a:r>
            <a:r>
              <a:rPr lang="en-US" altLang="zh-CN" dirty="0"/>
              <a:t>&lt;float&gt; </a:t>
            </a:r>
            <a:r>
              <a:rPr lang="zh-CN" altLang="en-US" dirty="0"/>
              <a:t>用起来还不如重载方便了？</a:t>
            </a:r>
          </a:p>
          <a:p>
            <a:r>
              <a:rPr lang="zh-CN" altLang="en-US" dirty="0"/>
              <a:t>别担心，</a:t>
            </a:r>
            <a:r>
              <a:rPr lang="en-US" altLang="zh-CN" dirty="0"/>
              <a:t>C++ </a:t>
            </a:r>
            <a:r>
              <a:rPr lang="zh-CN" altLang="en-US" dirty="0"/>
              <a:t>规定：</a:t>
            </a:r>
          </a:p>
          <a:p>
            <a:r>
              <a:rPr lang="zh-CN" altLang="en-US" dirty="0"/>
              <a:t>当模板类型参数</a:t>
            </a:r>
            <a:r>
              <a:rPr lang="en-US" altLang="zh-CN" dirty="0"/>
              <a:t> T </a:t>
            </a:r>
            <a:r>
              <a:rPr lang="zh-CN" altLang="en-US" dirty="0"/>
              <a:t>作为函数参数时，则</a:t>
            </a:r>
            <a:r>
              <a:rPr lang="zh-CN" altLang="en-US" b="1" dirty="0"/>
              <a:t>可以省略该模板参数</a:t>
            </a:r>
            <a:r>
              <a:rPr lang="zh-CN" altLang="en-US" dirty="0"/>
              <a:t>。自动根据调用者的参数判断。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表达式：修改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[&amp;] </a:t>
            </a:r>
            <a:r>
              <a:rPr lang="zh-CN" altLang="en-US"/>
              <a:t>不仅可以</a:t>
            </a:r>
            <a:r>
              <a:rPr lang="zh-CN" altLang="en-US" b="1"/>
              <a:t>读取</a:t>
            </a:r>
            <a:r>
              <a:rPr lang="en-US" altLang="zh-CN"/>
              <a:t> main </a:t>
            </a:r>
            <a:r>
              <a:rPr lang="zh-CN" altLang="en-US"/>
              <a:t>中的变量，还可以</a:t>
            </a:r>
            <a:r>
              <a:rPr lang="zh-CN" altLang="en-US" b="1"/>
              <a:t>写入</a:t>
            </a:r>
            <a:r>
              <a:rPr lang="en-US" altLang="zh-CN"/>
              <a:t> main </a:t>
            </a:r>
            <a:r>
              <a:rPr lang="zh-CN" altLang="en-US"/>
              <a:t>中的变量，比如可以通过</a:t>
            </a:r>
            <a:r>
              <a:rPr lang="en-US" altLang="zh-CN"/>
              <a:t> counter++ </a:t>
            </a:r>
            <a:r>
              <a:rPr lang="zh-CN" altLang="en-US"/>
              <a:t>记录该函数被调用了多少次：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990" y="1825625"/>
            <a:ext cx="6303010" cy="435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0775"/>
            <a:ext cx="1171575" cy="6572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54215" y="4732020"/>
            <a:ext cx="98171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表达式：传常引用避免拷贝开销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78070" cy="4351655"/>
          </a:xfrm>
        </p:spPr>
        <p:txBody>
          <a:bodyPr/>
          <a:lstStyle/>
          <a:p>
            <a:r>
              <a:rPr lang="zh-CN" altLang="en-US" dirty="0"/>
              <a:t>此外，最好把模板参数的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zh-CN" altLang="en-US" dirty="0"/>
              <a:t>声明为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const</a:t>
            </a:r>
            <a:r>
              <a:rPr lang="en-US" altLang="zh-CN" dirty="0"/>
              <a:t> &amp; </a:t>
            </a:r>
            <a:r>
              <a:rPr lang="zh-CN" altLang="en-US" dirty="0"/>
              <a:t>以避免不必要的拷贝：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请爱思考的同学想想看，为什么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的大小是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16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字节？提示：一个指针大小为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8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字节，</a:t>
            </a:r>
            <a:r>
              <a:rPr lang="zh-CN" dirty="0">
                <a:solidFill>
                  <a:schemeClr val="bg1">
                    <a:lumMod val="65000"/>
                  </a:schemeClr>
                </a:solidFill>
              </a:rPr>
              <a:t>捕获了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2 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个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指针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CN" dirty="0" err="1" smtClean="0">
                <a:solidFill>
                  <a:schemeClr val="bg1">
                    <a:lumMod val="65000"/>
                  </a:schemeClr>
                </a:solidFill>
              </a:rPr>
              <a:t>fac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指针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+counter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指针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4550"/>
            <a:ext cx="1676400" cy="9334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52415" y="1477010"/>
            <a:ext cx="6839585" cy="47002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889240" y="2368550"/>
            <a:ext cx="73723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945" y="1400175"/>
            <a:ext cx="6543040" cy="4692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表达式：作为返回值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既然函数可以作为参数，当然也可以作为返回值！</a:t>
            </a:r>
          </a:p>
          <a:p>
            <a:r>
              <a:rPr lang="zh-CN" altLang="en-US" dirty="0"/>
              <a:t>由于</a:t>
            </a:r>
            <a:r>
              <a:rPr lang="en-US" altLang="zh-CN" dirty="0"/>
              <a:t> lambda </a:t>
            </a:r>
            <a:r>
              <a:rPr lang="zh-CN" altLang="en-US" dirty="0"/>
              <a:t>表达式永远是个匿名类型，我们需要将</a:t>
            </a:r>
            <a:r>
              <a:rPr lang="en-US" altLang="zh-CN" dirty="0"/>
              <a:t> </a:t>
            </a:r>
            <a:r>
              <a:rPr lang="en-US" altLang="zh-CN" dirty="0" err="1"/>
              <a:t>make_twice</a:t>
            </a:r>
            <a:r>
              <a:rPr lang="en-US" altLang="zh-CN" dirty="0"/>
              <a:t> </a:t>
            </a:r>
            <a:r>
              <a:rPr lang="zh-CN" altLang="en-US" dirty="0"/>
              <a:t>的返回类型声明为</a:t>
            </a:r>
            <a:r>
              <a:rPr lang="en-US" altLang="zh-CN" dirty="0"/>
              <a:t> auto </a:t>
            </a:r>
            <a:r>
              <a:rPr lang="zh-CN" altLang="en-US" dirty="0"/>
              <a:t>让他自动推导</a:t>
            </a:r>
            <a:r>
              <a:rPr lang="zh-CN" altLang="en-US" dirty="0" smtClean="0"/>
              <a:t>。所以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是</a:t>
            </a:r>
            <a:r>
              <a:rPr lang="zh-CN" altLang="en-US" dirty="0" smtClean="0"/>
              <a:t>无法声明的</a:t>
            </a:r>
            <a:endParaRPr lang="zh-CN" alt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14720" y="3702685"/>
            <a:ext cx="49276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3925"/>
            <a:ext cx="1671320" cy="8540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4855" y="1424305"/>
            <a:ext cx="6367145" cy="4533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作为返回值：出问题了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然而当我们试图用</a:t>
            </a:r>
            <a:r>
              <a:rPr lang="en-US" altLang="zh-CN" dirty="0"/>
              <a:t> [&amp;] </a:t>
            </a:r>
            <a:r>
              <a:rPr lang="zh-CN" altLang="en-US" dirty="0"/>
              <a:t>捕获参数</a:t>
            </a:r>
            <a:r>
              <a:rPr lang="en-US" altLang="zh-CN" dirty="0"/>
              <a:t> </a:t>
            </a:r>
            <a:r>
              <a:rPr lang="en-US" altLang="zh-CN" dirty="0" err="1"/>
              <a:t>fac</a:t>
            </a:r>
            <a:r>
              <a:rPr lang="en-US" altLang="zh-CN" dirty="0"/>
              <a:t> </a:t>
            </a:r>
            <a:r>
              <a:rPr lang="zh-CN" altLang="en-US" dirty="0"/>
              <a:t>时，却出了问题：</a:t>
            </a:r>
          </a:p>
          <a:p>
            <a:r>
              <a:rPr lang="en-US" altLang="zh-CN" dirty="0" err="1"/>
              <a:t>fac</a:t>
            </a:r>
            <a:r>
              <a:rPr lang="en-US" altLang="zh-CN" dirty="0"/>
              <a:t> </a:t>
            </a:r>
            <a:r>
              <a:rPr lang="zh-CN" altLang="en-US" dirty="0"/>
              <a:t>似乎变成</a:t>
            </a:r>
            <a:r>
              <a:rPr lang="en-US" altLang="zh-CN" dirty="0"/>
              <a:t> 32764 </a:t>
            </a:r>
            <a:r>
              <a:rPr lang="zh-CN" altLang="en-US" dirty="0"/>
              <a:t>了？</a:t>
            </a:r>
          </a:p>
          <a:p>
            <a:r>
              <a:rPr lang="zh-CN" altLang="en-US" dirty="0"/>
              <a:t>这是因为</a:t>
            </a:r>
            <a:r>
              <a:rPr lang="en-US" altLang="zh-CN" dirty="0"/>
              <a:t> [&amp;] </a:t>
            </a:r>
            <a:r>
              <a:rPr lang="zh-CN" altLang="en-US" dirty="0"/>
              <a:t>捕获的是引用，是</a:t>
            </a:r>
            <a:r>
              <a:rPr lang="en-US" altLang="zh-CN" dirty="0"/>
              <a:t> </a:t>
            </a:r>
            <a:r>
              <a:rPr lang="en-US" altLang="zh-CN" dirty="0" err="1"/>
              <a:t>fac</a:t>
            </a:r>
            <a:r>
              <a:rPr lang="en-US" altLang="zh-CN" dirty="0"/>
              <a:t> </a:t>
            </a:r>
            <a:r>
              <a:rPr lang="zh-CN" altLang="en-US" dirty="0"/>
              <a:t>的地址，而</a:t>
            </a:r>
            <a:r>
              <a:rPr lang="en-US" altLang="zh-CN" dirty="0"/>
              <a:t> </a:t>
            </a:r>
            <a:r>
              <a:rPr lang="en-US" altLang="zh-CN" dirty="0" err="1"/>
              <a:t>make_twice</a:t>
            </a:r>
            <a:r>
              <a:rPr lang="en-US" altLang="zh-CN" dirty="0"/>
              <a:t> </a:t>
            </a:r>
            <a:r>
              <a:rPr lang="zh-CN" altLang="en-US" dirty="0"/>
              <a:t>已经返回了，导致</a:t>
            </a:r>
            <a:r>
              <a:rPr lang="en-US" altLang="zh-CN" dirty="0"/>
              <a:t> </a:t>
            </a:r>
            <a:r>
              <a:rPr lang="en-US" altLang="zh-CN" dirty="0" err="1"/>
              <a:t>fac</a:t>
            </a:r>
            <a:r>
              <a:rPr lang="en-US" altLang="zh-CN" dirty="0"/>
              <a:t> </a:t>
            </a:r>
            <a:r>
              <a:rPr lang="zh-CN" altLang="en-US" dirty="0"/>
              <a:t>的引用变成了内存中一块已经失效的地址。</a:t>
            </a:r>
            <a:endParaRPr lang="en-US" altLang="zh-CN" dirty="0"/>
          </a:p>
          <a:p>
            <a:r>
              <a:rPr lang="zh-CN" altLang="en-US" dirty="0"/>
              <a:t>总之，如果用</a:t>
            </a:r>
            <a:r>
              <a:rPr lang="en-US" altLang="zh-CN" dirty="0"/>
              <a:t> [&amp;]</a:t>
            </a:r>
            <a:r>
              <a:rPr lang="zh-CN" altLang="en-US" dirty="0"/>
              <a:t>，请保证</a:t>
            </a:r>
            <a:r>
              <a:rPr lang="en-US" altLang="zh-CN" dirty="0"/>
              <a:t> </a:t>
            </a:r>
            <a:r>
              <a:rPr lang="en-US" altLang="zh-CN" b="1" dirty="0"/>
              <a:t>lambda </a:t>
            </a:r>
            <a:r>
              <a:rPr lang="zh-CN" altLang="en-US" b="1" dirty="0"/>
              <a:t>对象的生命周期不超过他捕获的所有引用的寿命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为啥</a:t>
            </a:r>
            <a:r>
              <a:rPr lang="en-US" altLang="zh-CN" dirty="0" err="1" smtClean="0"/>
              <a:t>Func</a:t>
            </a:r>
            <a:r>
              <a:rPr lang="zh-CN" altLang="en-US" dirty="0" smtClean="0"/>
              <a:t>的大小是</a:t>
            </a:r>
            <a:r>
              <a:rPr lang="en-US" altLang="zh-CN" dirty="0" smtClean="0"/>
              <a:t>8</a:t>
            </a:r>
            <a:r>
              <a:rPr lang="zh-CN" altLang="en-US" dirty="0" smtClean="0"/>
              <a:t>字节，</a:t>
            </a:r>
            <a:r>
              <a:rPr lang="en-US" altLang="zh-CN" dirty="0" err="1" smtClean="0"/>
              <a:t>Func</a:t>
            </a:r>
            <a:r>
              <a:rPr lang="zh-CN" altLang="en-US" dirty="0" smtClean="0"/>
              <a:t>里面存的是指向</a:t>
            </a:r>
            <a:r>
              <a:rPr lang="en-US" altLang="zh-CN" dirty="0" err="1" smtClean="0"/>
              <a:t>fac</a:t>
            </a:r>
            <a:r>
              <a:rPr lang="zh-CN" altLang="en-US" dirty="0" smtClean="0"/>
              <a:t>的指针，这个指针因为</a:t>
            </a:r>
            <a:r>
              <a:rPr lang="zh-CN" altLang="en-US" dirty="0"/>
              <a:t>调用</a:t>
            </a:r>
            <a:r>
              <a:rPr lang="en-US" altLang="zh-CN" dirty="0" err="1" smtClean="0"/>
              <a:t>make_twice</a:t>
            </a:r>
            <a:r>
              <a:rPr lang="zh-CN" altLang="en-US" dirty="0" smtClean="0"/>
              <a:t>的退出而失效了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不要返回局部变量的指针，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语言知识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99325" y="394779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2345"/>
            <a:ext cx="1547495" cy="795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1805" y="1303655"/>
            <a:ext cx="6640195" cy="477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作为返回值：解决问题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4904740" cy="4351655"/>
          </a:xfrm>
        </p:spPr>
        <p:txBody>
          <a:bodyPr/>
          <a:lstStyle/>
          <a:p>
            <a:r>
              <a:rPr lang="zh-CN" altLang="en-US"/>
              <a:t>这时，我们可以用</a:t>
            </a:r>
            <a:r>
              <a:rPr lang="en-US" altLang="zh-CN"/>
              <a:t> [=] </a:t>
            </a:r>
            <a:r>
              <a:rPr lang="zh-CN" altLang="en-US"/>
              <a:t>来捕获，他会捕获</a:t>
            </a:r>
            <a:r>
              <a:rPr lang="en-US" altLang="zh-CN"/>
              <a:t> fac </a:t>
            </a:r>
            <a:r>
              <a:rPr lang="zh-CN" altLang="en-US"/>
              <a:t>的值而不是引用。</a:t>
            </a:r>
          </a:p>
          <a:p>
            <a:r>
              <a:rPr lang="en-US" altLang="zh-CN"/>
              <a:t>[=] </a:t>
            </a:r>
            <a:r>
              <a:rPr lang="zh-CN" altLang="en-US"/>
              <a:t>会给每一个引用了的变量做一份拷贝，放在</a:t>
            </a:r>
            <a:r>
              <a:rPr lang="en-US" altLang="zh-CN"/>
              <a:t> Func </a:t>
            </a:r>
            <a:r>
              <a:rPr lang="zh-CN" altLang="en-US"/>
              <a:t>类型中。</a:t>
            </a:r>
          </a:p>
          <a:p>
            <a:r>
              <a:rPr lang="zh-CN" altLang="en-US"/>
              <a:t>不过他会造成对引用变量的拷贝，性能可能会不如</a:t>
            </a:r>
            <a:r>
              <a:rPr lang="en-US" altLang="zh-CN"/>
              <a:t> [&amp;]</a:t>
            </a:r>
            <a:r>
              <a:rPr lang="zh-CN" altLang="en-US"/>
              <a:t>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爱思考：为什么这里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044690" y="392747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8210"/>
            <a:ext cx="1682115" cy="8597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</a:t>
            </a:r>
            <a:r>
              <a:rPr lang="zh-CN">
                <a:sym typeface="+mn-ea"/>
              </a:rPr>
              <a:t>如何避免用模板参数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205" y="1449070"/>
            <a:ext cx="5181600" cy="496189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虽然</a:t>
            </a:r>
            <a:r>
              <a:rPr lang="en-US" altLang="zh-CN" dirty="0"/>
              <a:t> &lt;class </a:t>
            </a:r>
            <a:r>
              <a:rPr lang="en-US" altLang="zh-CN" dirty="0" err="1"/>
              <a:t>Func</a:t>
            </a:r>
            <a:r>
              <a:rPr lang="en-US" altLang="zh-CN" dirty="0"/>
              <a:t>&gt; </a:t>
            </a:r>
            <a:r>
              <a:rPr lang="zh-CN" altLang="en-US" dirty="0"/>
              <a:t>这样可以让编译器对每个不同的</a:t>
            </a:r>
            <a:r>
              <a:rPr lang="en-US" altLang="zh-CN" dirty="0"/>
              <a:t> lambda </a:t>
            </a:r>
            <a:r>
              <a:rPr lang="zh-CN" altLang="en-US" dirty="0"/>
              <a:t>生成一次，有助于优化。</a:t>
            </a:r>
          </a:p>
          <a:p>
            <a:r>
              <a:rPr lang="zh-CN" altLang="en-US" dirty="0"/>
              <a:t>但是有时候我们希望通过头文件的方式分离声明和实现，或者想加快编译，这时如果再用</a:t>
            </a:r>
            <a:r>
              <a:rPr lang="en-US" altLang="zh-CN" dirty="0"/>
              <a:t> template class </a:t>
            </a:r>
            <a:r>
              <a:rPr lang="zh-CN" altLang="en-US" dirty="0"/>
              <a:t>作为参数就不行了。</a:t>
            </a:r>
          </a:p>
          <a:p>
            <a:r>
              <a:rPr lang="zh-CN" altLang="en-US" dirty="0"/>
              <a:t>为了灵活性，可以用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::function </a:t>
            </a:r>
            <a:r>
              <a:rPr lang="zh-CN" altLang="en-US" dirty="0"/>
              <a:t>容器。</a:t>
            </a:r>
          </a:p>
          <a:p>
            <a:r>
              <a:rPr lang="zh-CN" altLang="en-US" dirty="0"/>
              <a:t>只需在后面尖括号里写函数的返回类型和参数列表即可，比如：</a:t>
            </a:r>
          </a:p>
          <a:p>
            <a:r>
              <a:rPr lang="en-US" altLang="zh-CN" dirty="0" err="1"/>
              <a:t>std</a:t>
            </a:r>
            <a:r>
              <a:rPr lang="en-US" altLang="zh-CN" dirty="0"/>
              <a:t>::function&lt;</a:t>
            </a:r>
            <a:r>
              <a:rPr lang="en-US" altLang="zh-CN" dirty="0" err="1"/>
              <a:t>int</a:t>
            </a:r>
            <a:r>
              <a:rPr lang="en-US" altLang="zh-CN" dirty="0"/>
              <a:t>(float, char </a:t>
            </a:r>
            <a:r>
              <a:rPr lang="en-US" altLang="zh-CN" dirty="0" smtClean="0"/>
              <a:t>*)&gt;;</a:t>
            </a:r>
          </a:p>
          <a:p>
            <a:r>
              <a:rPr lang="zh-CN" altLang="en-US" dirty="0" smtClean="0"/>
              <a:t>开销较大，里面有虚表指针等（开销和使用虚函数是一样的），所以大小是</a:t>
            </a:r>
            <a:r>
              <a:rPr lang="en-US" altLang="zh-CN" dirty="0" smtClean="0"/>
              <a:t>32</a:t>
            </a:r>
          </a:p>
          <a:p>
            <a:r>
              <a:rPr lang="en-US" altLang="zh-CN" dirty="0" err="1"/>
              <a:t>std</a:t>
            </a:r>
            <a:r>
              <a:rPr lang="en-US" altLang="zh-CN" dirty="0"/>
              <a:t>::function </a:t>
            </a:r>
            <a:r>
              <a:rPr lang="zh-CN" altLang="en-US" dirty="0" smtClean="0"/>
              <a:t>容器利用了类型擦除技术，把一切</a:t>
            </a:r>
            <a:r>
              <a:rPr lang="en-US" altLang="zh-CN" dirty="0" smtClean="0"/>
              <a:t>()</a:t>
            </a:r>
            <a:r>
              <a:rPr lang="zh-CN" altLang="en-US" dirty="0" smtClean="0"/>
              <a:t>形式调用的函数变成一个虚函数</a:t>
            </a:r>
            <a:endParaRPr lang="en-US" altLang="zh-CN" dirty="0" smtClean="0"/>
          </a:p>
          <a:p>
            <a:r>
              <a:rPr lang="en-US" altLang="zh-CN" dirty="0" err="1" smtClean="0"/>
              <a:t>Std</a:t>
            </a:r>
            <a:r>
              <a:rPr lang="en-US" altLang="zh-CN" dirty="0" smtClean="0"/>
              <a:t>::any</a:t>
            </a:r>
            <a:r>
              <a:rPr lang="zh-CN" altLang="en-US" dirty="0"/>
              <a:t>能</a:t>
            </a:r>
            <a:r>
              <a:rPr lang="zh-CN" altLang="en-US" dirty="0" smtClean="0"/>
              <a:t>将具体类型擦除，只保留：拷贝、析构、移动作为虚函数</a:t>
            </a:r>
            <a:endParaRPr lang="en-US" altLang="zh-C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5805" y="1584960"/>
            <a:ext cx="6386195" cy="466661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168390" y="3850640"/>
            <a:ext cx="226504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772400" y="2475865"/>
            <a:ext cx="2239645" cy="952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36005"/>
            <a:ext cx="1526540" cy="7219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如何避免用模板参数</a:t>
            </a:r>
            <a:r>
              <a:rPr lang="en-US" altLang="zh-CN">
                <a:sym typeface="+mn-ea"/>
              </a:rPr>
              <a:t>2</a:t>
            </a:r>
            <a:r>
              <a:rPr lang="zh-CN">
                <a:sym typeface="+mn-ea"/>
              </a:rPr>
              <a:t>：无捕获的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可以传为函数指针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另外，如果你的</a:t>
            </a:r>
            <a:r>
              <a:rPr lang="en-US" altLang="zh-CN" dirty="0"/>
              <a:t> lambda </a:t>
            </a:r>
            <a:r>
              <a:rPr lang="zh-CN" altLang="en-US" dirty="0"/>
              <a:t>没有捕获任何局部变量，也就是</a:t>
            </a:r>
            <a:r>
              <a:rPr lang="en-US" altLang="zh-CN" dirty="0"/>
              <a:t> []</a:t>
            </a:r>
            <a:r>
              <a:rPr lang="zh-CN" altLang="en-US" dirty="0"/>
              <a:t>，那么不需要用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::function&lt;</a:t>
            </a:r>
            <a:r>
              <a:rPr lang="en-US" altLang="zh-CN" dirty="0" err="1"/>
              <a:t>int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)&gt;</a:t>
            </a:r>
            <a:r>
              <a:rPr lang="zh-CN" altLang="en-US" dirty="0"/>
              <a:t>，直接用</a:t>
            </a:r>
            <a:r>
              <a:rPr lang="zh-CN" altLang="en-US" b="1" dirty="0"/>
              <a:t>函数指针</a:t>
            </a:r>
            <a:r>
              <a:rPr lang="zh-CN" altLang="en-US" dirty="0"/>
              <a:t>的类型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) </a:t>
            </a:r>
            <a:r>
              <a:rPr lang="zh-CN" altLang="en-US" dirty="0"/>
              <a:t>或者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(*)(</a:t>
            </a:r>
            <a:r>
              <a:rPr lang="en-US" altLang="zh-CN" dirty="0" err="1"/>
              <a:t>int</a:t>
            </a:r>
            <a:r>
              <a:rPr lang="en-US" altLang="zh-CN" dirty="0"/>
              <a:t>) </a:t>
            </a:r>
            <a:r>
              <a:rPr lang="zh-CN" altLang="en-US" dirty="0"/>
              <a:t>即可。</a:t>
            </a:r>
          </a:p>
          <a:p>
            <a:r>
              <a:rPr lang="zh-CN" altLang="en-US" dirty="0"/>
              <a:t>函数指针效率更高一些，但是</a:t>
            </a:r>
            <a:r>
              <a:rPr lang="en-US" altLang="zh-CN" dirty="0"/>
              <a:t> [] </a:t>
            </a:r>
            <a:r>
              <a:rPr lang="zh-CN" altLang="en-US" dirty="0"/>
              <a:t>就没办法捕获局部变量了（全局变量还是可以的）。</a:t>
            </a:r>
          </a:p>
          <a:p>
            <a:r>
              <a:rPr lang="zh-CN" altLang="en-US" dirty="0"/>
              <a:t>最大的好处是可以伺候一些只接受函数指针的</a:t>
            </a:r>
            <a:r>
              <a:rPr lang="en-US" altLang="zh-CN" dirty="0"/>
              <a:t> C </a:t>
            </a:r>
            <a:r>
              <a:rPr lang="zh-CN" altLang="en-US" dirty="0"/>
              <a:t>语言的</a:t>
            </a:r>
            <a:r>
              <a:rPr lang="en-US" altLang="zh-CN" dirty="0"/>
              <a:t> API </a:t>
            </a:r>
            <a:r>
              <a:rPr lang="zh-CN" altLang="en-US" dirty="0"/>
              <a:t>比如</a:t>
            </a:r>
            <a:r>
              <a:rPr lang="en-US" altLang="zh-CN" dirty="0"/>
              <a:t> </a:t>
            </a:r>
            <a:r>
              <a:rPr lang="en-US" altLang="zh-CN" dirty="0" err="1"/>
              <a:t>pthread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atexit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形参调用无</a:t>
            </a:r>
            <a:r>
              <a:rPr lang="zh-CN" altLang="en-US" dirty="0"/>
              <a:t>捕获的</a:t>
            </a:r>
            <a:r>
              <a:rPr lang="en-US" altLang="zh-CN" dirty="0"/>
              <a:t>lambda </a:t>
            </a:r>
            <a:r>
              <a:rPr lang="zh-CN" altLang="en-US" dirty="0" smtClean="0"/>
              <a:t>，无捕获的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退化成一个函数指针，</a:t>
            </a:r>
            <a:r>
              <a:rPr lang="en-US" altLang="zh-CN" dirty="0" err="1" smtClean="0"/>
              <a:t>func</a:t>
            </a:r>
            <a:r>
              <a:rPr lang="zh-CN" altLang="en-US" dirty="0" smtClean="0"/>
              <a:t>指向</a:t>
            </a:r>
            <a:r>
              <a:rPr lang="en-US" altLang="zh-CN" dirty="0" err="1" smtClean="0"/>
              <a:t>call_twice</a:t>
            </a:r>
            <a:r>
              <a:rPr lang="zh-CN" altLang="en-US" dirty="0" smtClean="0"/>
              <a:t>函数的地址，</a:t>
            </a:r>
            <a:endParaRPr lang="en-US" altLang="zh-CN" dirty="0" smtClean="0"/>
          </a:p>
          <a:p>
            <a:r>
              <a:rPr lang="zh-CN" altLang="en-US" dirty="0" smtClean="0"/>
              <a:t>无捕获的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就是无状态的</a:t>
            </a:r>
            <a:r>
              <a:rPr lang="en-US" altLang="zh-CN" dirty="0" smtClean="0"/>
              <a:t>lambda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08650" y="2344420"/>
            <a:ext cx="6217920" cy="33147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19365" y="3211830"/>
            <a:ext cx="130175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38215"/>
            <a:ext cx="1544955" cy="8197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+ </a:t>
            </a:r>
            <a:r>
              <a:rPr lang="zh-CN" altLang="en-US"/>
              <a:t>模板：双倍快乐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Lambda</a:t>
            </a:r>
            <a:r>
              <a:rPr lang="zh-CN" altLang="en-US" dirty="0" smtClean="0"/>
              <a:t>变成一个模板函数</a:t>
            </a:r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将</a:t>
            </a:r>
            <a:r>
              <a:rPr lang="en-US" altLang="zh-CN" dirty="0"/>
              <a:t> lambda </a:t>
            </a:r>
            <a:r>
              <a:rPr lang="zh-CN" altLang="en-US" dirty="0"/>
              <a:t>表达式的参数声明为</a:t>
            </a:r>
            <a:r>
              <a:rPr lang="en-US" altLang="zh-CN" dirty="0"/>
              <a:t> auto</a:t>
            </a:r>
            <a:r>
              <a:rPr lang="zh-CN" altLang="en-US" dirty="0"/>
              <a:t>，声明为</a:t>
            </a:r>
            <a:r>
              <a:rPr lang="en-US" altLang="zh-CN" dirty="0"/>
              <a:t> auto </a:t>
            </a:r>
            <a:r>
              <a:rPr lang="zh-CN" altLang="en-US" dirty="0"/>
              <a:t>的参数会自动根据调用者给的参数推导类型，基本上和</a:t>
            </a:r>
            <a:r>
              <a:rPr lang="en-US" altLang="zh-CN" dirty="0"/>
              <a:t> template &lt;class T&gt; </a:t>
            </a:r>
            <a:r>
              <a:rPr lang="zh-CN" altLang="en-US" dirty="0"/>
              <a:t>等价。</a:t>
            </a:r>
          </a:p>
          <a:p>
            <a:r>
              <a:rPr lang="en-US" altLang="zh-CN" dirty="0"/>
              <a:t>auto </a:t>
            </a:r>
            <a:r>
              <a:rPr lang="en-US" altLang="zh-CN" dirty="0" err="1"/>
              <a:t>const</a:t>
            </a:r>
            <a:r>
              <a:rPr lang="en-US" altLang="zh-CN" dirty="0"/>
              <a:t> &amp; </a:t>
            </a:r>
            <a:r>
              <a:rPr lang="zh-CN" altLang="en-US" dirty="0"/>
              <a:t>也是同理，等价于模板函数的</a:t>
            </a:r>
            <a:r>
              <a:rPr lang="en-US" altLang="zh-CN" dirty="0"/>
              <a:t> T </a:t>
            </a:r>
            <a:r>
              <a:rPr lang="en-US" altLang="zh-CN" dirty="0" err="1"/>
              <a:t>const</a:t>
            </a:r>
            <a:r>
              <a:rPr lang="en-US" altLang="zh-CN" dirty="0"/>
              <a:t> &amp;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带</a:t>
            </a:r>
            <a:r>
              <a:rPr lang="en-US" altLang="zh-CN" dirty="0"/>
              <a:t> auto </a:t>
            </a:r>
            <a:r>
              <a:rPr lang="zh-CN" altLang="en-US" dirty="0"/>
              <a:t>参数的</a:t>
            </a:r>
            <a:r>
              <a:rPr lang="en-US" altLang="zh-CN" dirty="0"/>
              <a:t> lambda </a:t>
            </a:r>
            <a:r>
              <a:rPr lang="zh-CN" altLang="en-US" dirty="0"/>
              <a:t>表达式，和模板函数一样，同样会有惰性、多次编译的特性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但是</a:t>
            </a:r>
            <a:r>
              <a:rPr lang="zh-CN" altLang="en-US" dirty="0" smtClean="0"/>
              <a:t>这种</a:t>
            </a:r>
            <a:r>
              <a:rPr lang="en-US" altLang="zh-CN" dirty="0"/>
              <a:t>Lambda</a:t>
            </a:r>
            <a:r>
              <a:rPr lang="zh-CN" altLang="en-US" dirty="0" smtClean="0"/>
              <a:t>模板函数不能部分特化，即：函数模板中</a:t>
            </a:r>
            <a:r>
              <a:rPr lang="en-US" altLang="zh-CN" dirty="0" smtClean="0"/>
              <a:t>twice(T n) </a:t>
            </a:r>
            <a:r>
              <a:rPr lang="zh-CN" altLang="en-US" dirty="0" smtClean="0"/>
              <a:t>不能变成</a:t>
            </a:r>
            <a:r>
              <a:rPr lang="en-US" altLang="zh-CN" dirty="0" smtClean="0"/>
              <a:t>vector&lt;T&gt;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4565" y="385445"/>
            <a:ext cx="5607685" cy="633349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030335" y="3404870"/>
            <a:ext cx="820420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6620" y="1161415"/>
            <a:ext cx="5190490" cy="539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C++20</a:t>
            </a:r>
            <a:r>
              <a:rPr lang="zh-CN" altLang="en-US"/>
              <a:t>前瞻：函数也可以</a:t>
            </a:r>
            <a:r>
              <a:rPr lang="en-US" altLang="zh-CN"/>
              <a:t> auto</a:t>
            </a:r>
            <a:r>
              <a:rPr lang="zh-CN" altLang="en-US"/>
              <a:t>，</a:t>
            </a:r>
            <a:r>
              <a:rPr lang="en-US" altLang="zh-CN"/>
              <a:t>lambda </a:t>
            </a:r>
            <a:r>
              <a:rPr lang="zh-CN" altLang="en-US"/>
              <a:t>也可以</a:t>
            </a:r>
            <a:r>
              <a:rPr lang="en-US" altLang="zh-CN"/>
              <a:t> &lt;class T&gt;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657725"/>
          </a:xfrm>
        </p:spPr>
        <p:txBody>
          <a:bodyPr/>
          <a:lstStyle/>
          <a:p>
            <a:r>
              <a:rPr lang="zh-CN" altLang="en-US"/>
              <a:t>如右图，两者的用法可以互换，更方便了。</a:t>
            </a:r>
          </a:p>
          <a:p>
            <a:r>
              <a:rPr lang="zh-CN" altLang="en-US"/>
              <a:t>老师也欢迎同学们在作业中尝试</a:t>
            </a:r>
            <a:r>
              <a:rPr lang="en-US" altLang="zh-CN"/>
              <a:t> C++20 </a:t>
            </a:r>
            <a:r>
              <a:rPr lang="zh-CN" altLang="en-US"/>
              <a:t>新特性，如果你们有相应的编译环境的话。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auto wrap(auto f)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return [=] (auto ...args)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  return f(f, args...);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};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}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733790" y="3731895"/>
            <a:ext cx="882015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206740" y="2186940"/>
            <a:ext cx="1296670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en-US" altLang="zh-CN"/>
              <a:t>yield</a:t>
            </a:r>
            <a:r>
              <a:rPr lang="zh-CN" altLang="en-US"/>
              <a:t>模式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590" y="1614805"/>
            <a:ext cx="5314950" cy="477329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这里用了</a:t>
            </a:r>
            <a:r>
              <a:rPr lang="en-US" altLang="zh-CN" dirty="0"/>
              <a:t> </a:t>
            </a:r>
            <a:r>
              <a:rPr lang="en-US" altLang="zh-CN" dirty="0" err="1"/>
              <a:t>type_traits</a:t>
            </a:r>
            <a:r>
              <a:rPr lang="en-US" altLang="zh-CN" dirty="0"/>
              <a:t> </a:t>
            </a:r>
            <a:r>
              <a:rPr lang="zh-CN" altLang="en-US" dirty="0"/>
              <a:t>来获取</a:t>
            </a:r>
            <a:r>
              <a:rPr lang="en-US" altLang="zh-CN" dirty="0"/>
              <a:t> x </a:t>
            </a:r>
            <a:r>
              <a:rPr lang="zh-CN" altLang="en-US" dirty="0"/>
              <a:t>的类型。</a:t>
            </a:r>
            <a:endParaRPr lang="en-US" dirty="0"/>
          </a:p>
          <a:p>
            <a:r>
              <a:rPr lang="en-US" dirty="0" err="1"/>
              <a:t>decay_t</a:t>
            </a:r>
            <a:r>
              <a:rPr lang="en-US" dirty="0"/>
              <a:t>&lt;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const</a:t>
            </a:r>
            <a:r>
              <a:rPr lang="en-US" dirty="0"/>
              <a:t> &amp;&gt; = </a:t>
            </a:r>
            <a:r>
              <a:rPr lang="en-US" dirty="0" err="1" smtClean="0"/>
              <a:t>int</a:t>
            </a:r>
            <a:r>
              <a:rPr lang="zh-CN" altLang="en-US" dirty="0" smtClean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decay_t</a:t>
            </a:r>
            <a:r>
              <a:rPr lang="zh-CN" altLang="en-US" dirty="0" smtClean="0"/>
              <a:t>可以去掉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，也可以去掉</a:t>
            </a:r>
            <a:r>
              <a:rPr lang="en-US" altLang="zh-CN" dirty="0" err="1" smtClean="0"/>
              <a:t>const</a:t>
            </a:r>
            <a:r>
              <a:rPr lang="zh-CN" altLang="en-US" dirty="0" smtClean="0"/>
              <a:t>，也可以去掉数组</a:t>
            </a:r>
            <a:r>
              <a:rPr lang="en-US" altLang="zh-CN" dirty="0" smtClean="0"/>
              <a:t>[]</a:t>
            </a:r>
            <a:endParaRPr lang="en-US" dirty="0"/>
          </a:p>
          <a:p>
            <a:r>
              <a:rPr lang="en-US" dirty="0" err="1"/>
              <a:t>is_same_v</a:t>
            </a:r>
            <a:r>
              <a:rPr lang="en-US" dirty="0"/>
              <a:t>&lt;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&gt; = true</a:t>
            </a:r>
          </a:p>
          <a:p>
            <a:r>
              <a:rPr lang="en-US" dirty="0" err="1"/>
              <a:t>is_same_v</a:t>
            </a:r>
            <a:r>
              <a:rPr lang="en-US" dirty="0"/>
              <a:t>&lt;float, </a:t>
            </a:r>
            <a:r>
              <a:rPr lang="en-US" dirty="0" err="1"/>
              <a:t>int</a:t>
            </a:r>
            <a:r>
              <a:rPr lang="en-US" dirty="0"/>
              <a:t>&gt; = false</a:t>
            </a:r>
          </a:p>
          <a:p>
            <a:r>
              <a:rPr lang="zh-CN" altLang="en-US" dirty="0"/>
              <a:t>更多这类模板请搜索</a:t>
            </a:r>
            <a:r>
              <a:rPr lang="en-US" altLang="zh-CN" dirty="0"/>
              <a:t> </a:t>
            </a:r>
            <a:r>
              <a:rPr lang="en-US" altLang="zh-CN" dirty="0" err="1"/>
              <a:t>c++</a:t>
            </a:r>
            <a:r>
              <a:rPr lang="en-US" altLang="zh-CN" dirty="0"/>
              <a:t> type traits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由于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参数带有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，这里会实例化两个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函数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模板函数：特化的重载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有时候，一个统一的实现（比如</a:t>
            </a:r>
            <a:r>
              <a:rPr lang="en-US" altLang="zh-CN"/>
              <a:t> t * 2</a:t>
            </a:r>
            <a:r>
              <a:rPr lang="zh-CN" altLang="en-US"/>
              <a:t>）满足不了某些特殊情况。比如</a:t>
            </a:r>
            <a:r>
              <a:rPr lang="en-US" altLang="zh-CN"/>
              <a:t> std::string </a:t>
            </a:r>
            <a:r>
              <a:rPr lang="zh-CN" altLang="en-US"/>
              <a:t>就不能用乘法来重复，这时候我们需要用</a:t>
            </a:r>
            <a:r>
              <a:rPr lang="en-US" altLang="zh-CN"/>
              <a:t> t + t </a:t>
            </a:r>
            <a:r>
              <a:rPr lang="zh-CN" altLang="en-US"/>
              <a:t>来替代，怎么办呢？</a:t>
            </a:r>
          </a:p>
          <a:p>
            <a:r>
              <a:rPr lang="zh-CN" altLang="en-US"/>
              <a:t>没关系，只需添加一个</a:t>
            </a:r>
            <a:r>
              <a:rPr lang="en-US" altLang="zh-CN"/>
              <a:t> twice(std::string) </a:t>
            </a:r>
            <a:r>
              <a:rPr lang="zh-CN" altLang="en-US"/>
              <a:t>即可，他会自动和已有的模板</a:t>
            </a:r>
            <a:r>
              <a:rPr lang="en-US" altLang="zh-CN"/>
              <a:t> twice&lt;T&gt;(T) </a:t>
            </a:r>
            <a:r>
              <a:rPr lang="zh-CN" altLang="en-US"/>
              <a:t>之间相互</a:t>
            </a:r>
            <a:r>
              <a:rPr lang="zh-CN" altLang="en-US" b="1"/>
              <a:t>重载</a:t>
            </a:r>
            <a:r>
              <a:rPr lang="zh-CN" altLang="en-US"/>
              <a:t>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790" y="1825625"/>
            <a:ext cx="6252210" cy="40665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zh-CN"/>
              <a:t>立即求值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450" y="2117090"/>
            <a:ext cx="5372100" cy="37484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757285" y="2524125"/>
            <a:ext cx="350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再也不需要烦人的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flag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变量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zh-CN" altLang="en-US" dirty="0"/>
              <a:t>用途举例：</a:t>
            </a:r>
            <a:r>
              <a:rPr lang="zh-CN" dirty="0"/>
              <a:t>局部实现递归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120" y="1843405"/>
            <a:ext cx="6334125" cy="43148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41815" y="2371090"/>
            <a:ext cx="275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搜索关键字：匿名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递归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返回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值类型必须是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void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937211639848276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恭喜！你已经基本学废了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总结：</a:t>
            </a:r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作为参数：用</a:t>
            </a:r>
            <a:r>
              <a:rPr lang="en-US" altLang="zh-CN"/>
              <a:t> template &lt;class Func&gt; </a:t>
            </a:r>
            <a:r>
              <a:rPr lang="zh-CN" altLang="en-US"/>
              <a:t>然后</a:t>
            </a:r>
            <a:r>
              <a:rPr lang="en-US" altLang="zh-CN"/>
              <a:t> Func const &amp; </a:t>
            </a:r>
            <a:r>
              <a:rPr lang="zh-CN" altLang="en-US"/>
              <a:t>做类型。</a:t>
            </a:r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作为返回值：用</a:t>
            </a:r>
            <a:r>
              <a:rPr lang="en-US" altLang="zh-CN"/>
              <a:t> auto </a:t>
            </a:r>
            <a:r>
              <a:rPr lang="zh-CN" altLang="en-US"/>
              <a:t>做类型。</a:t>
            </a:r>
          </a:p>
          <a:p>
            <a:pPr marL="457200" indent="-457200">
              <a:buAutoNum type="arabicPeriod"/>
            </a:pPr>
            <a:r>
              <a:rPr lang="zh-CN" altLang="en-US"/>
              <a:t>牺牲性能但存储方便：</a:t>
            </a:r>
            <a:r>
              <a:rPr lang="en-US" altLang="zh-CN"/>
              <a:t>std::function </a:t>
            </a:r>
            <a:r>
              <a:rPr lang="zh-CN" altLang="en-US"/>
              <a:t>容器。</a:t>
            </a:r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作为参数：通常用</a:t>
            </a:r>
            <a:r>
              <a:rPr lang="en-US" altLang="zh-CN"/>
              <a:t> [&amp;] </a:t>
            </a:r>
            <a:r>
              <a:rPr lang="zh-CN" altLang="en-US"/>
              <a:t>存储引用。</a:t>
            </a:r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：总是用</a:t>
            </a:r>
            <a:r>
              <a:rPr lang="en-US" altLang="zh-CN"/>
              <a:t> [=] </a:t>
            </a:r>
            <a:r>
              <a:rPr lang="zh-CN" altLang="en-US"/>
              <a:t>存储值。</a:t>
            </a:r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lambda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还有更多语法，比如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mutable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[p = std::move(p)]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常用容器：</a:t>
            </a:r>
            <a:r>
              <a:rPr lang="en-US" altLang="zh-CN"/>
              <a:t>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91380" cy="4351655"/>
          </a:xfrm>
        </p:spPr>
        <p:txBody>
          <a:bodyPr/>
          <a:lstStyle/>
          <a:p>
            <a:r>
              <a:rPr lang="en-US"/>
              <a:t>std::tuple&lt;...&gt; </a:t>
            </a:r>
            <a:r>
              <a:rPr lang="zh-CN" altLang="en-US"/>
              <a:t>可以将多个不同类型的值</a:t>
            </a:r>
            <a:r>
              <a:rPr lang="zh-CN" altLang="en-US" b="1"/>
              <a:t>打包</a:t>
            </a:r>
            <a:r>
              <a:rPr lang="zh-CN" altLang="en-US"/>
              <a:t>成一个。尖括号里填各个元素的类型。</a:t>
            </a:r>
          </a:p>
          <a:p>
            <a:r>
              <a:rPr lang="zh-CN" altLang="en-US"/>
              <a:t>之后可以用</a:t>
            </a:r>
            <a:r>
              <a:rPr lang="en-US" altLang="zh-CN"/>
              <a:t> std::get&lt;0&gt; </a:t>
            </a:r>
            <a:r>
              <a:rPr lang="zh-CN" altLang="en-US"/>
              <a:t>获取第</a:t>
            </a:r>
            <a:r>
              <a:rPr lang="en-US" altLang="zh-CN"/>
              <a:t>0</a:t>
            </a:r>
            <a:r>
              <a:rPr lang="zh-CN" altLang="en-US"/>
              <a:t>个元素，</a:t>
            </a:r>
            <a:r>
              <a:rPr lang="en-US" altLang="zh-CN"/>
              <a:t>std::get&lt;1&gt; </a:t>
            </a:r>
            <a:r>
              <a:rPr lang="zh-CN" altLang="en-US"/>
              <a:t>获取第</a:t>
            </a:r>
            <a:r>
              <a:rPr lang="en-US" altLang="zh-CN"/>
              <a:t>1</a:t>
            </a:r>
            <a:r>
              <a:rPr lang="zh-CN" altLang="en-US"/>
              <a:t>个元素，以此类推（从</a:t>
            </a:r>
            <a:r>
              <a:rPr lang="en-US" altLang="zh-CN"/>
              <a:t>0</a:t>
            </a:r>
            <a:r>
              <a:rPr lang="zh-CN" altLang="en-US"/>
              <a:t>开始数数）。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36870" y="2239645"/>
            <a:ext cx="6271260" cy="3522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850" y="6181725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tuple</a:t>
            </a:r>
            <a:r>
              <a:rPr lang="zh-CN" altLang="en-US"/>
              <a:t>：如何化简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825625"/>
            <a:ext cx="5078730" cy="435165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CN" altLang="en-US"/>
              <a:t>当用于构造函数时，</a:t>
            </a:r>
            <a:r>
              <a:rPr lang="en-US"/>
              <a:t>std::tuple&lt;...&gt; </a:t>
            </a:r>
            <a:r>
              <a:rPr lang="zh-CN" altLang="en-US"/>
              <a:t>尖括号里的类型可以省略，这是</a:t>
            </a:r>
            <a:r>
              <a:rPr lang="en-US" altLang="zh-CN"/>
              <a:t> C++17 </a:t>
            </a:r>
            <a:r>
              <a:rPr lang="zh-CN" altLang="en-US"/>
              <a:t>的新特性：</a:t>
            </a:r>
            <a:r>
              <a:rPr lang="en-US" altLang="zh-CN"/>
              <a:t>CTAD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zh-CN" altLang="en-US"/>
              <a:t>通过</a:t>
            </a:r>
            <a:r>
              <a:rPr lang="en-US" altLang="zh-CN"/>
              <a:t> auto </a:t>
            </a:r>
            <a:r>
              <a:rPr lang="zh-CN" altLang="en-US"/>
              <a:t>自动推导</a:t>
            </a:r>
            <a:r>
              <a:rPr lang="en-US" altLang="zh-CN"/>
              <a:t> get </a:t>
            </a:r>
            <a:r>
              <a:rPr lang="zh-CN" altLang="en-US"/>
              <a:t>的返回类型。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46445" y="1912620"/>
            <a:ext cx="545084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可是需要一个个去</a:t>
            </a:r>
            <a:r>
              <a:rPr lang="en-US" altLang="zh-CN"/>
              <a:t> get </a:t>
            </a:r>
            <a:r>
              <a:rPr lang="zh-CN" altLang="en-US"/>
              <a:t>还是好麻烦。</a:t>
            </a:r>
          </a:p>
          <a:p>
            <a:r>
              <a:rPr lang="zh-CN" altLang="en-US"/>
              <a:t>没关系，可以用</a:t>
            </a:r>
            <a:r>
              <a:rPr lang="zh-CN" altLang="en-US" b="1"/>
              <a:t>结构化绑定</a:t>
            </a:r>
            <a:r>
              <a:rPr lang="zh-CN" altLang="en-US"/>
              <a:t>的语法：</a:t>
            </a:r>
          </a:p>
          <a:p>
            <a:r>
              <a:rPr lang="en-US" altLang="zh-CN"/>
              <a:t>auto [x, y, ...] = tup;</a:t>
            </a:r>
          </a:p>
          <a:p>
            <a:r>
              <a:rPr lang="zh-CN" altLang="en-US"/>
              <a:t>利用一个方括号，里面是变量名列表，即可</a:t>
            </a:r>
            <a:r>
              <a:rPr lang="zh-CN" altLang="en-US" b="1"/>
              <a:t>解包</a:t>
            </a:r>
            <a:r>
              <a:rPr lang="zh-CN" altLang="en-US"/>
              <a:t>一个</a:t>
            </a:r>
            <a:r>
              <a:rPr lang="en-US" altLang="zh-CN"/>
              <a:t> tuple</a:t>
            </a:r>
            <a:r>
              <a:rPr lang="zh-CN" altLang="en-US"/>
              <a:t>。里面的数据会按顺序赋值给每个变量，非常方便。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9945" y="2267585"/>
            <a:ext cx="5325110" cy="34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：结构化绑定为引用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lstStyle/>
          <a:p>
            <a:r>
              <a:rPr lang="zh-CN" altLang="en-US"/>
              <a:t>结构化绑定也支持绑定为</a:t>
            </a:r>
            <a:r>
              <a:rPr lang="zh-CN" altLang="en-US" b="1"/>
              <a:t>引用</a:t>
            </a:r>
            <a:r>
              <a:rPr lang="zh-CN" altLang="en-US"/>
              <a:t>：</a:t>
            </a:r>
          </a:p>
          <a:p>
            <a:r>
              <a:rPr lang="en-US" altLang="zh-CN"/>
              <a:t>auto &amp;[x, y, ...] = tup;</a:t>
            </a:r>
          </a:p>
          <a:p>
            <a:r>
              <a:rPr lang="zh-CN" altLang="en-US"/>
              <a:t>这样相当于解包出来的</a:t>
            </a:r>
            <a:r>
              <a:rPr lang="en-US" altLang="zh-CN"/>
              <a:t> x, y, ... </a:t>
            </a:r>
            <a:r>
              <a:rPr lang="zh-CN" altLang="en-US"/>
              <a:t>都是</a:t>
            </a:r>
            <a:r>
              <a:rPr lang="en-US" altLang="zh-CN"/>
              <a:t> auto &amp; </a:t>
            </a:r>
            <a:r>
              <a:rPr lang="zh-CN" altLang="en-US"/>
              <a:t>推导出来的引用类型。对引用的修改可以影响到原</a:t>
            </a:r>
            <a:r>
              <a:rPr lang="en-US" altLang="zh-CN"/>
              <a:t> tuple </a:t>
            </a:r>
            <a:r>
              <a:rPr lang="zh-CN" altLang="en-US"/>
              <a:t>内的值。</a:t>
            </a:r>
          </a:p>
          <a:p>
            <a:r>
              <a:rPr lang="zh-CN" altLang="en-US"/>
              <a:t>同理，通过</a:t>
            </a:r>
            <a:r>
              <a:rPr lang="en-US" altLang="zh-CN"/>
              <a:t> auto const &amp; </a:t>
            </a:r>
            <a:r>
              <a:rPr lang="zh-CN" altLang="en-US">
                <a:sym typeface="+mn-ea"/>
              </a:rPr>
              <a:t>绑定为</a:t>
            </a:r>
            <a:r>
              <a:rPr lang="zh-CN" altLang="en-US" b="1"/>
              <a:t>常引用</a:t>
            </a:r>
            <a:r>
              <a:rPr lang="zh-CN" altLang="en-US"/>
              <a:t>：</a:t>
            </a:r>
          </a:p>
          <a:p>
            <a:r>
              <a:rPr lang="en-US" altLang="zh-CN"/>
              <a:t>auto const &amp;[x, y, ...] = tup;</a:t>
            </a: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</a:rPr>
              <a:t>常引用虽然不能修改，但是可以避免一次不必要拷贝。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325" y="2161540"/>
            <a:ext cx="5648325" cy="368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：结构化绑定为万能推导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不过要注意一下万能推导的</a:t>
            </a:r>
            <a:r>
              <a:rPr lang="en-US" altLang="zh-CN">
                <a:sym typeface="+mn-ea"/>
              </a:rPr>
              <a:t> decltype(auto)</a:t>
            </a:r>
            <a:r>
              <a:rPr lang="zh-CN" altLang="en-US">
                <a:sym typeface="+mn-ea"/>
              </a:rPr>
              <a:t>，由于</a:t>
            </a:r>
            <a:r>
              <a:rPr lang="zh-CN" altLang="en-US" b="1">
                <a:sym typeface="+mn-ea"/>
              </a:rPr>
              <a:t>历史原因</a:t>
            </a:r>
            <a:r>
              <a:rPr lang="zh-CN" altLang="en-US">
                <a:sym typeface="+mn-ea"/>
              </a:rPr>
              <a:t>，他对应的结构化绑定是</a:t>
            </a:r>
            <a:r>
              <a:rPr lang="en-US" altLang="zh-CN">
                <a:sym typeface="+mn-ea"/>
              </a:rPr>
              <a:t> auto &amp;&amp;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auto &amp;&amp;[x, y, ...] = tup;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正确！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[x, y, ...] = tup;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错误！</a:t>
            </a: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对的，是两个与号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&amp;&amp;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2325" y="2214880"/>
            <a:ext cx="57384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结构化绑定：还可以是任意自定义类！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其实，</a:t>
            </a:r>
            <a:r>
              <a:rPr lang="zh-CN" b="1">
                <a:sym typeface="+mn-ea"/>
              </a:rPr>
              <a:t>结构化绑定</a:t>
            </a:r>
            <a:r>
              <a:rPr lang="zh-CN">
                <a:sym typeface="+mn-ea"/>
              </a:rPr>
              <a:t>不仅可以解包</a:t>
            </a:r>
            <a:r>
              <a:rPr lang="en-US" altLang="zh-CN">
                <a:sym typeface="+mn-ea"/>
              </a:rPr>
              <a:t> std::tuple</a:t>
            </a:r>
            <a:r>
              <a:rPr lang="zh-CN" altLang="en-US">
                <a:sym typeface="+mn-ea"/>
              </a:rPr>
              <a:t>，还可以解包</a:t>
            </a:r>
            <a:r>
              <a:rPr lang="zh-CN" altLang="en-US" u="sng">
                <a:sym typeface="+mn-ea"/>
              </a:rPr>
              <a:t>任意用户自定义类</a:t>
            </a:r>
            <a:r>
              <a:rPr lang="zh-CN" altLang="en-US">
                <a:sym typeface="+mn-ea"/>
              </a:rPr>
              <a:t>：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配合打包的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初始化表达式，真是太便利了！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惊不惊喜？意不意外？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可惜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std::get 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并不支持自定义类。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6445" y="1959610"/>
            <a:ext cx="5450840" cy="408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315" y="6541770"/>
            <a:ext cx="1035685" cy="3162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64830" y="4486275"/>
            <a:ext cx="1205865" cy="2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9320" y="5012055"/>
            <a:ext cx="6394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tuple</a:t>
            </a:r>
            <a:r>
              <a:rPr lang="zh-CN" altLang="en-US"/>
              <a:t>：用于函数多个返回值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std::tuple </a:t>
            </a:r>
            <a:r>
              <a:rPr lang="zh-CN" altLang="en-US"/>
              <a:t>可以用于有</a:t>
            </a:r>
            <a:r>
              <a:rPr lang="zh-CN" altLang="en-US" b="1"/>
              <a:t>多个返回值</a:t>
            </a:r>
            <a:r>
              <a:rPr lang="zh-CN" altLang="en-US"/>
              <a:t>的函数。</a:t>
            </a:r>
          </a:p>
          <a:p>
            <a:r>
              <a:rPr lang="zh-CN" altLang="en-US"/>
              <a:t>如上一讲中所说，当函数返回值确定时，</a:t>
            </a:r>
            <a:r>
              <a:rPr lang="en-US" altLang="zh-CN"/>
              <a:t>return </a:t>
            </a:r>
            <a:r>
              <a:rPr lang="zh-CN" altLang="en-US"/>
              <a:t>可以用</a:t>
            </a:r>
            <a:r>
              <a:rPr lang="en-US" altLang="zh-CN"/>
              <a:t> {} </a:t>
            </a:r>
            <a:r>
              <a:rPr lang="zh-CN" altLang="en-US"/>
              <a:t>表达式初始化，不必重复写前面的</a:t>
            </a:r>
            <a:r>
              <a:rPr lang="zh-CN" altLang="en-US">
                <a:sym typeface="+mn-ea"/>
              </a:rPr>
              <a:t>类名</a:t>
            </a:r>
            <a:r>
              <a:rPr lang="en-US" altLang="zh-CN"/>
              <a:t> std::tuple</a:t>
            </a:r>
            <a:r>
              <a:rPr lang="zh-CN" altLang="en-US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2965" y="1397000"/>
            <a:ext cx="5258435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模板函数：特化的重载（续）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但是这样也有一个问题，那就是如果我用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twice(“hello”)</a:t>
            </a:r>
            <a:r>
              <a:rPr lang="en-US" altLang="zh-CN" dirty="0"/>
              <a:t> </a:t>
            </a:r>
            <a:r>
              <a:rPr lang="zh-CN" altLang="en-US" dirty="0"/>
              <a:t>这样去</a:t>
            </a:r>
            <a:r>
              <a:rPr lang="zh-CN" altLang="en-US" dirty="0" smtClean="0"/>
              <a:t>调用（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char*</a:t>
            </a:r>
            <a:r>
              <a:rPr lang="zh-CN" altLang="en-US" dirty="0" smtClean="0"/>
              <a:t>），</a:t>
            </a:r>
            <a:r>
              <a:rPr lang="zh-CN" altLang="en-US" dirty="0"/>
              <a:t>他不会自动</a:t>
            </a:r>
            <a:r>
              <a:rPr lang="zh-CN" altLang="en-US" b="1" dirty="0"/>
              <a:t>隐式转换</a:t>
            </a:r>
            <a:r>
              <a:rPr lang="zh-CN" altLang="en-US" dirty="0"/>
              <a:t>到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::string </a:t>
            </a:r>
            <a:r>
              <a:rPr lang="zh-CN" altLang="en-US" dirty="0"/>
              <a:t>并调用那个特化函数，而是会去调用模板函数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twice&lt;char *&gt;(“hello”)</a:t>
            </a:r>
            <a:r>
              <a:rPr lang="zh-CN" altLang="en-US" dirty="0">
                <a:sym typeface="+mn-ea"/>
              </a:rPr>
              <a:t>，从而</a:t>
            </a:r>
            <a:r>
              <a:rPr lang="zh-CN" dirty="0">
                <a:sym typeface="+mn-ea"/>
              </a:rPr>
              <a:t>出错。</a:t>
            </a:r>
          </a:p>
          <a:p>
            <a:r>
              <a:rPr 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可能的解决方案：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SFINAE</a:t>
            </a:r>
            <a:r>
              <a:rPr lang="zh-CN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就是在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twice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函数模板后面加上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 smtClean="0"/>
              <a:t>enable_if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if T!=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char*</a:t>
            </a:r>
            <a:r>
              <a:rPr lang="zh-CN" altLang="en-US" dirty="0" smtClean="0"/>
              <a:t>，才去调用这个函数模板</a:t>
            </a:r>
            <a:endParaRPr lang="en-US" altLang="zh-CN" dirty="0"/>
          </a:p>
          <a:p>
            <a:endParaRPr lang="zh-CN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115"/>
            <a:ext cx="5829300" cy="1238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9815" y="1750695"/>
            <a:ext cx="557911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常用容器：</a:t>
            </a:r>
            <a:r>
              <a:rPr lang="en-US"/>
              <a:t>optional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有些函数，本来要返回</a:t>
            </a:r>
            <a:r>
              <a:rPr lang="en-US" altLang="zh-CN"/>
              <a:t> T </a:t>
            </a:r>
            <a:r>
              <a:rPr lang="zh-CN" altLang="en-US"/>
              <a:t>类型，但是有可能会失败！</a:t>
            </a:r>
          </a:p>
          <a:p>
            <a:r>
              <a:rPr lang="zh-CN" altLang="en-US"/>
              <a:t>上个例子中用</a:t>
            </a:r>
            <a:r>
              <a:rPr lang="en-US" altLang="zh-CN"/>
              <a:t> std::tuple&lt;bool, T&gt;</a:t>
            </a:r>
            <a:r>
              <a:rPr lang="zh-CN" altLang="en-US"/>
              <a:t>，其中第一个</a:t>
            </a:r>
            <a:r>
              <a:rPr lang="en-US" altLang="zh-CN"/>
              <a:t> bool </a:t>
            </a:r>
            <a:r>
              <a:rPr lang="zh-CN" altLang="en-US"/>
              <a:t>表示成功与否。但是这样尽管失败了还是需要指定一个值</a:t>
            </a:r>
            <a:r>
              <a:rPr lang="en-US" altLang="zh-CN"/>
              <a:t> 0.0f</a:t>
            </a:r>
            <a:r>
              <a:rPr lang="zh-CN" altLang="en-US"/>
              <a:t>，非常麻烦。</a:t>
            </a:r>
          </a:p>
          <a:p>
            <a:r>
              <a:rPr lang="zh-CN" altLang="en-US"/>
              <a:t>这种情况推荐用</a:t>
            </a:r>
            <a:r>
              <a:rPr lang="en-US" altLang="zh-CN"/>
              <a:t> std::optional&lt;T&gt;</a:t>
            </a:r>
            <a:r>
              <a:rPr lang="zh-CN" altLang="en-US"/>
              <a:t>。</a:t>
            </a:r>
          </a:p>
          <a:p>
            <a:r>
              <a:rPr lang="zh-CN" altLang="en-US"/>
              <a:t>成功时，直接返回</a:t>
            </a:r>
            <a:r>
              <a:rPr lang="en-US" altLang="zh-CN"/>
              <a:t> T</a:t>
            </a:r>
            <a:r>
              <a:rPr lang="zh-CN" altLang="en-US"/>
              <a:t>。失败时，只需返回</a:t>
            </a:r>
            <a:r>
              <a:rPr lang="en-US" altLang="zh-CN"/>
              <a:t> std::nullopt </a:t>
            </a:r>
            <a:r>
              <a:rPr lang="zh-CN" altLang="en-US"/>
              <a:t>即可。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6770" y="1635760"/>
            <a:ext cx="5331460" cy="47320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384415" y="5038090"/>
            <a:ext cx="1198880" cy="31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936480" y="526605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 altLang="zh-CN"/>
              <a:t>value_or() </a:t>
            </a:r>
            <a:r>
              <a:rPr lang="zh-CN" altLang="en-US"/>
              <a:t>方便地指定一个缺省值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ret.value_or(3) </a:t>
            </a:r>
            <a:r>
              <a:rPr lang="zh-CN" altLang="en-US"/>
              <a:t>等价于：</a:t>
            </a:r>
          </a:p>
          <a:p>
            <a:r>
              <a:rPr lang="en-US" altLang="zh-CN"/>
              <a:t>ret.has_value() ? ret.value() : 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9710" y="1912620"/>
            <a:ext cx="6545580" cy="41770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78340" y="556323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0"/>
            <a:ext cx="794385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value() </a:t>
            </a:r>
            <a:r>
              <a:rPr lang="zh-CN" altLang="en-US"/>
              <a:t>会检测是否为空，空则抛出异常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/>
          <a:lstStyle/>
          <a:p>
            <a:r>
              <a:rPr lang="zh-CN" altLang="en-US"/>
              <a:t>当</a:t>
            </a:r>
            <a:r>
              <a:rPr lang="en-US" altLang="zh-CN"/>
              <a:t> ret </a:t>
            </a:r>
            <a:r>
              <a:rPr lang="zh-CN" altLang="en-US"/>
              <a:t>没有值时（即</a:t>
            </a:r>
            <a:r>
              <a:rPr lang="en-US" altLang="zh-CN"/>
              <a:t> nullopt</a:t>
            </a:r>
            <a:r>
              <a:rPr lang="zh-CN" altLang="en-US"/>
              <a:t>），</a:t>
            </a:r>
            <a:r>
              <a:rPr lang="en-US" altLang="zh-CN"/>
              <a:t>ret.value() </a:t>
            </a:r>
            <a:r>
              <a:rPr lang="zh-CN" altLang="en-US"/>
              <a:t>会抛出一个异常，类型为</a:t>
            </a:r>
            <a:r>
              <a:rPr lang="en-US" altLang="zh-CN"/>
              <a:t> std::bad_optional_access</a:t>
            </a:r>
            <a:r>
              <a:rPr lang="zh-CN" altLang="en-US"/>
              <a:t>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25465" y="1568450"/>
            <a:ext cx="5894705" cy="45605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37285" y="6570980"/>
            <a:ext cx="2060575" cy="254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43160" y="557339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operator*() </a:t>
            </a:r>
            <a:r>
              <a:rPr lang="zh-CN" altLang="en-US"/>
              <a:t>不检测是否为空，不会抛出异常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>
            <a:normAutofit lnSpcReduction="10000"/>
          </a:bodyPr>
          <a:lstStyle/>
          <a:p>
            <a:r>
              <a:rPr lang="zh-CN"/>
              <a:t>除了</a:t>
            </a:r>
            <a:r>
              <a:rPr lang="en-US" altLang="zh-CN"/>
              <a:t> ret.value() </a:t>
            </a:r>
            <a:r>
              <a:rPr lang="zh-CN" altLang="en-US"/>
              <a:t>之外还可以用</a:t>
            </a:r>
            <a:r>
              <a:rPr lang="en-US" altLang="zh-CN"/>
              <a:t> *ret </a:t>
            </a:r>
            <a:r>
              <a:rPr lang="zh-CN" altLang="en-US"/>
              <a:t>获取</a:t>
            </a:r>
            <a:r>
              <a:rPr lang="en-US" altLang="zh-CN"/>
              <a:t> optional </a:t>
            </a:r>
            <a:r>
              <a:rPr lang="zh-CN" altLang="en-US"/>
              <a:t>容器中的值，不过他不会去检测是否</a:t>
            </a:r>
            <a:r>
              <a:rPr lang="en-US" altLang="zh-CN"/>
              <a:t> has_value()</a:t>
            </a:r>
            <a:r>
              <a:rPr lang="zh-CN" altLang="en-US"/>
              <a:t>，也不会抛出异常，更加高效，但是要注意安全。</a:t>
            </a:r>
          </a:p>
          <a:p>
            <a:r>
              <a:rPr lang="zh-CN" altLang="en-US"/>
              <a:t>请确保在</a:t>
            </a:r>
            <a:r>
              <a:rPr lang="en-US" altLang="zh-CN"/>
              <a:t> has_value() </a:t>
            </a:r>
            <a:r>
              <a:rPr lang="zh-CN" altLang="en-US"/>
              <a:t>的分支内使用</a:t>
            </a:r>
            <a:r>
              <a:rPr lang="en-US" altLang="zh-CN"/>
              <a:t> *ret</a:t>
            </a:r>
            <a:r>
              <a:rPr lang="zh-CN" altLang="en-US"/>
              <a:t>，否则就是不安全的。</a:t>
            </a:r>
          </a:p>
          <a:p>
            <a:r>
              <a:rPr lang="zh-CN" altLang="en-US"/>
              <a:t>如果</a:t>
            </a:r>
            <a:r>
              <a:rPr lang="en-US" altLang="zh-CN"/>
              <a:t> optional </a:t>
            </a:r>
            <a:r>
              <a:rPr lang="zh-CN" altLang="en-US"/>
              <a:t>里的类型是结构体，则也可以用</a:t>
            </a:r>
            <a:r>
              <a:rPr lang="en-US" altLang="zh-CN"/>
              <a:t> ret-&gt;xxx </a:t>
            </a:r>
            <a:r>
              <a:rPr lang="zh-CN" altLang="en-US"/>
              <a:t>来访问该结构体的属性。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1890" y="1605915"/>
            <a:ext cx="4679950" cy="47910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396480" y="5027930"/>
            <a:ext cx="1483360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278745" y="5266690"/>
            <a:ext cx="5632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89015" y="1484630"/>
            <a:ext cx="4966970" cy="5034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 bool() </a:t>
            </a:r>
            <a:r>
              <a:rPr lang="zh-CN" altLang="en-US"/>
              <a:t>和</a:t>
            </a:r>
            <a:r>
              <a:rPr lang="en-US" altLang="zh-CN"/>
              <a:t> has_value() </a:t>
            </a:r>
            <a:r>
              <a:rPr lang="zh-CN" altLang="en-US"/>
              <a:t>等价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69265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 if </a:t>
            </a:r>
            <a:r>
              <a:rPr lang="zh-CN" altLang="en-US" dirty="0"/>
              <a:t>的条件表达式中，其实可以直接写</a:t>
            </a:r>
            <a:r>
              <a:rPr lang="en-US" altLang="zh-CN" dirty="0"/>
              <a:t> if (ret)</a:t>
            </a:r>
            <a:r>
              <a:rPr lang="zh-CN" altLang="en-US" dirty="0"/>
              <a:t>，他和</a:t>
            </a:r>
            <a:r>
              <a:rPr lang="en-US" altLang="zh-CN" dirty="0"/>
              <a:t> if (</a:t>
            </a:r>
            <a:r>
              <a:rPr lang="en-US" altLang="zh-CN" dirty="0" err="1"/>
              <a:t>ret.has_value</a:t>
            </a:r>
            <a:r>
              <a:rPr lang="en-US" altLang="zh-CN" dirty="0"/>
              <a:t>()) </a:t>
            </a:r>
            <a:r>
              <a:rPr lang="zh-CN" altLang="en-US" dirty="0"/>
              <a:t>等价。</a:t>
            </a:r>
          </a:p>
          <a:p>
            <a:r>
              <a:rPr lang="zh-CN" altLang="en-US" dirty="0"/>
              <a:t>没错，这样看来</a:t>
            </a:r>
            <a:r>
              <a:rPr lang="en-US" altLang="zh-CN" dirty="0"/>
              <a:t> optional </a:t>
            </a:r>
            <a:r>
              <a:rPr lang="zh-CN" altLang="en-US" dirty="0"/>
              <a:t>是在模仿指针，</a:t>
            </a:r>
            <a:r>
              <a:rPr lang="en-US" altLang="zh-CN" dirty="0" err="1"/>
              <a:t>nullopt</a:t>
            </a:r>
            <a:r>
              <a:rPr lang="en-US" altLang="zh-CN" dirty="0"/>
              <a:t> </a:t>
            </a:r>
            <a:r>
              <a:rPr lang="zh-CN" altLang="en-US" dirty="0"/>
              <a:t>则模仿</a:t>
            </a:r>
            <a:r>
              <a:rPr lang="en-US" altLang="zh-CN" dirty="0"/>
              <a:t> </a:t>
            </a:r>
            <a:r>
              <a:rPr lang="en-US" altLang="zh-CN" dirty="0" err="1"/>
              <a:t>nullptr</a:t>
            </a:r>
            <a:r>
              <a:rPr lang="zh-CN" altLang="en-US" dirty="0"/>
              <a:t>。但是他更安全，且符合</a:t>
            </a:r>
            <a:r>
              <a:rPr lang="en-US" altLang="zh-CN" dirty="0"/>
              <a:t> RAII </a:t>
            </a:r>
            <a:r>
              <a:rPr lang="zh-CN" altLang="en-US" dirty="0"/>
              <a:t>思想，当设为</a:t>
            </a:r>
            <a:r>
              <a:rPr lang="en-US" altLang="zh-CN" dirty="0"/>
              <a:t> </a:t>
            </a:r>
            <a:r>
              <a:rPr lang="en-US" altLang="zh-CN" dirty="0" err="1"/>
              <a:t>nullopt</a:t>
            </a:r>
            <a:r>
              <a:rPr lang="en-US" altLang="zh-CN" dirty="0"/>
              <a:t> </a:t>
            </a:r>
            <a:r>
              <a:rPr lang="zh-CN" altLang="en-US" dirty="0"/>
              <a:t>时会自动释放内部的对象。</a:t>
            </a:r>
          </a:p>
          <a:p>
            <a:r>
              <a:rPr lang="zh-CN" altLang="en-US" dirty="0"/>
              <a:t>利用这一点可以实现</a:t>
            </a:r>
            <a:r>
              <a:rPr lang="en-US" altLang="zh-CN" dirty="0"/>
              <a:t> RAII </a:t>
            </a:r>
            <a:r>
              <a:rPr lang="zh-CN" altLang="en-US" dirty="0"/>
              <a:t>容器的提前释放。和</a:t>
            </a:r>
            <a:r>
              <a:rPr lang="en-US" altLang="zh-CN" dirty="0"/>
              <a:t> </a:t>
            </a:r>
            <a:r>
              <a:rPr lang="en-US" altLang="zh-CN" dirty="0" err="1"/>
              <a:t>unique_ptr</a:t>
            </a:r>
            <a:r>
              <a:rPr lang="en-US" altLang="zh-CN" dirty="0"/>
              <a:t> </a:t>
            </a:r>
            <a:r>
              <a:rPr lang="zh-CN" altLang="en-US" dirty="0"/>
              <a:t>的区别在于他的对象存储在栈上，效率更高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Std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nullptr_t</a:t>
            </a:r>
            <a:r>
              <a:rPr lang="zh-CN" altLang="en-US" dirty="0" smtClean="0"/>
              <a:t>不是一个指针，而是一个特殊的类型，他可以转换为任何指针</a:t>
            </a:r>
            <a:endParaRPr lang="en-US" altLang="zh-CN" dirty="0" smtClean="0"/>
          </a:p>
          <a:p>
            <a:r>
              <a:rPr lang="en-US" altLang="zh-CN" dirty="0" err="1" smtClean="0"/>
              <a:t>Std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nullpte</a:t>
            </a:r>
            <a:r>
              <a:rPr lang="zh-CN" altLang="en-US" dirty="0" smtClean="0"/>
              <a:t>唯一的作用是作为构造函数的重载，能够初始化为空，他的价值是他的价值与众不同，其实现大致如下：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263765" y="5083175"/>
            <a:ext cx="4616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754312"/>
            <a:ext cx="72866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4876800"/>
            <a:ext cx="71247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5976937"/>
            <a:ext cx="3257550" cy="190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</a:t>
            </a:r>
            <a:r>
              <a:rPr lang="zh-CN" altLang="en-US"/>
              <a:t>：安全的</a:t>
            </a:r>
            <a:r>
              <a:rPr lang="en-US" altLang="zh-CN"/>
              <a:t> union</a:t>
            </a:r>
            <a:r>
              <a:rPr lang="zh-CN" altLang="en-US"/>
              <a:t>，存储多个不同类型的值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774690" cy="4582160"/>
          </a:xfrm>
        </p:spPr>
        <p:txBody>
          <a:bodyPr/>
          <a:lstStyle/>
          <a:p>
            <a:r>
              <a:rPr lang="zh-CN" altLang="en-US"/>
              <a:t>有时候需要一个类型“要么存储</a:t>
            </a:r>
            <a:r>
              <a:rPr lang="en-US" altLang="zh-CN"/>
              <a:t> int</a:t>
            </a:r>
            <a:r>
              <a:rPr lang="zh-CN" altLang="en-US"/>
              <a:t>，要么存储</a:t>
            </a:r>
            <a:r>
              <a:rPr lang="en-US" altLang="zh-CN"/>
              <a:t> float</a:t>
            </a:r>
            <a:r>
              <a:rPr lang="zh-CN" altLang="en-US"/>
              <a:t>”，这时候就可以用</a:t>
            </a:r>
            <a:r>
              <a:rPr lang="en-US" altLang="zh-CN"/>
              <a:t> std::variant&lt;int, float&gt;</a:t>
            </a:r>
            <a:r>
              <a:rPr lang="zh-CN" altLang="en-US"/>
              <a:t>。</a:t>
            </a:r>
          </a:p>
          <a:p>
            <a:r>
              <a:rPr lang="zh-CN" altLang="en-US"/>
              <a:t>和</a:t>
            </a:r>
            <a:r>
              <a:rPr lang="en-US" altLang="zh-CN"/>
              <a:t> union </a:t>
            </a:r>
            <a:r>
              <a:rPr lang="zh-CN" altLang="en-US"/>
              <a:t>相比，</a:t>
            </a:r>
            <a:r>
              <a:rPr lang="en-US"/>
              <a:t>variant </a:t>
            </a:r>
            <a:r>
              <a:rPr lang="zh-CN" altLang="en-US"/>
              <a:t>符合</a:t>
            </a:r>
            <a:r>
              <a:rPr lang="en-US" altLang="zh-CN"/>
              <a:t> RAII </a:t>
            </a:r>
            <a:r>
              <a:rPr lang="zh-CN" altLang="en-US"/>
              <a:t>思想，更加安全易用。</a:t>
            </a:r>
          </a:p>
          <a:p>
            <a:r>
              <a:rPr lang="zh-CN" altLang="en-US"/>
              <a:t>给</a:t>
            </a:r>
            <a:r>
              <a:rPr lang="en-US" altLang="zh-CN"/>
              <a:t> variant </a:t>
            </a:r>
            <a:r>
              <a:rPr lang="zh-CN" altLang="en-US"/>
              <a:t>赋值只需用普通的</a:t>
            </a:r>
            <a:r>
              <a:rPr lang="en-US" altLang="zh-CN"/>
              <a:t> = </a:t>
            </a:r>
            <a:r>
              <a:rPr lang="zh-CN" altLang="en-US"/>
              <a:t>即可。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的特点是只存储其中一种类型。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tuple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的特点是每个类型都有存储。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请区分，根据实际情况选用适当的容器。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564880" y="6489700"/>
            <a:ext cx="3627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std::variant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相当于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Rust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Either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0935" y="2804160"/>
            <a:ext cx="5111750" cy="24650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151370" y="4255135"/>
            <a:ext cx="3138805" cy="158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</a:t>
            </a:r>
            <a:r>
              <a:rPr lang="zh-CN" altLang="en-US"/>
              <a:t>：获取容器中的数据用</a:t>
            </a:r>
            <a:r>
              <a:rPr lang="en-US" altLang="zh-CN"/>
              <a:t> </a:t>
            </a:r>
            <a:r>
              <a:rPr lang="en-US"/>
              <a:t>std::get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049520" cy="3591560"/>
          </a:xfrm>
        </p:spPr>
        <p:txBody>
          <a:bodyPr/>
          <a:lstStyle/>
          <a:p>
            <a:r>
              <a:rPr lang="zh-CN" altLang="en-US">
                <a:sym typeface="+mn-ea"/>
              </a:rPr>
              <a:t>要获取某个类型的值，比如要获取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std::get&lt;int&gt;</a:t>
            </a:r>
            <a:r>
              <a:rPr lang="zh-CN" altLang="en-US">
                <a:sym typeface="+mn-ea"/>
              </a:rPr>
              <a:t>。如果当前</a:t>
            </a:r>
            <a:r>
              <a:rPr lang="en-US" altLang="zh-CN">
                <a:sym typeface="+mn-ea"/>
              </a:rPr>
              <a:t> variant </a:t>
            </a:r>
            <a:r>
              <a:rPr lang="zh-CN" altLang="en-US">
                <a:sym typeface="+mn-ea"/>
              </a:rPr>
              <a:t>里不是这个类型，就会抛出异常：std::bad_variant_access。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此外，还可以通过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std::get&lt;0&gt;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获取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列表中第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个类型，这个例子中和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std::get&lt;int&gt;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是等价的。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6080" y="2134870"/>
            <a:ext cx="6725920" cy="373253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std::holds_alternative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可以用</a:t>
            </a:r>
            <a:r>
              <a:rPr lang="en-US" altLang="zh-CN"/>
              <a:t> std::holds_alternative&lt;int&gt; </a:t>
            </a:r>
            <a:r>
              <a:rPr lang="zh-CN" altLang="en-US"/>
              <a:t>判断当前里面存储的是不是</a:t>
            </a:r>
            <a:r>
              <a:rPr lang="en-US" altLang="zh-CN"/>
              <a:t> int</a:t>
            </a:r>
            <a:r>
              <a:rPr lang="zh-CN" altLang="en-US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1886585"/>
            <a:ext cx="5860415" cy="4230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693025" y="3519170"/>
            <a:ext cx="2985770" cy="165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002145" y="3035300"/>
            <a:ext cx="2787650" cy="762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v.index()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/>
              <a:t>除了这个之外，还可以用成员方法</a:t>
            </a:r>
            <a:r>
              <a:rPr lang="en-US" altLang="zh-CN"/>
              <a:t> index() </a:t>
            </a:r>
            <a:r>
              <a:rPr lang="zh-CN" altLang="en-US"/>
              <a:t>获取当前是参数列表中的第几个类型。这样也可以实现判断。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9145" y="1878330"/>
            <a:ext cx="5426710" cy="42449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703185" y="350520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91985" y="301879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variant</a:t>
            </a:r>
            <a:r>
              <a:rPr lang="zh-CN" altLang="en-US">
                <a:sym typeface="+mn-ea"/>
              </a:rPr>
              <a:t>：批量匹配</a:t>
            </a:r>
            <a:r>
              <a:rPr lang="en-US" altLang="zh-CN">
                <a:sym typeface="+mn-ea"/>
              </a:rPr>
              <a:t> std::visit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0" y="1825625"/>
            <a:ext cx="5518150" cy="4535805"/>
          </a:xfrm>
        </p:spPr>
        <p:txBody>
          <a:bodyPr>
            <a:normAutofit fontScale="92500"/>
          </a:bodyPr>
          <a:lstStyle/>
          <a:p>
            <a:r>
              <a:rPr lang="zh-CN" altLang="en-US"/>
              <a:t>如果你的</a:t>
            </a:r>
            <a:r>
              <a:rPr lang="en-US" altLang="zh-CN"/>
              <a:t> if-else </a:t>
            </a:r>
            <a:r>
              <a:rPr lang="zh-CN" altLang="en-US"/>
              <a:t>每个分支长得都差不多（除了</a:t>
            </a:r>
            <a:r>
              <a:rPr lang="en-US" altLang="zh-CN"/>
              <a:t> std::get&lt;&gt; </a:t>
            </a:r>
            <a:r>
              <a:rPr lang="zh-CN" altLang="en-US"/>
              <a:t>的类型不一样以外），可以考虑用</a:t>
            </a:r>
            <a:r>
              <a:rPr lang="en-US" altLang="zh-CN"/>
              <a:t> std::visit</a:t>
            </a:r>
            <a:r>
              <a:rPr lang="zh-CN" altLang="en-US"/>
              <a:t>，他会自动用相应的类型，调用你的</a:t>
            </a:r>
            <a:r>
              <a:rPr lang="en-US" altLang="zh-CN"/>
              <a:t> lambda</a:t>
            </a:r>
            <a:r>
              <a:rPr lang="zh-CN" altLang="en-US"/>
              <a:t>，</a:t>
            </a:r>
            <a:r>
              <a:rPr lang="en-US" altLang="zh-CN"/>
              <a:t>lambda </a:t>
            </a:r>
            <a:r>
              <a:rPr lang="zh-CN" altLang="en-US"/>
              <a:t>中往往是个重载函数。</a:t>
            </a:r>
          </a:p>
          <a:p>
            <a:r>
              <a:rPr lang="zh-CN" altLang="en-US"/>
              <a:t>这里用到了带</a:t>
            </a:r>
            <a:r>
              <a:rPr lang="en-US" altLang="zh-CN"/>
              <a:t> auto </a:t>
            </a:r>
            <a:r>
              <a:rPr lang="zh-CN" altLang="en-US"/>
              <a:t>的</a:t>
            </a:r>
            <a:r>
              <a:rPr lang="en-US" altLang="zh-CN"/>
              <a:t> lambda</a:t>
            </a:r>
            <a:r>
              <a:rPr lang="zh-CN" altLang="en-US"/>
              <a:t>，利用了他具有多次编译的特性，实现编译多个分支的效果。</a:t>
            </a:r>
          </a:p>
          <a:p>
            <a:r>
              <a:rPr lang="en-US" altLang="zh-CN"/>
              <a:t>std::visit</a:t>
            </a:r>
            <a:r>
              <a:rPr lang="zh-CN" altLang="en-US"/>
              <a:t>、</a:t>
            </a:r>
            <a:r>
              <a:rPr lang="en-US" altLang="zh-CN"/>
              <a:t>std::variant </a:t>
            </a:r>
            <a:r>
              <a:rPr lang="zh-CN" altLang="en-US"/>
              <a:t>的这种模式称为</a:t>
            </a:r>
            <a:r>
              <a:rPr lang="zh-CN" altLang="en-US" b="1"/>
              <a:t>静态多态</a:t>
            </a:r>
            <a:r>
              <a:rPr lang="zh-CN" altLang="en-US"/>
              <a:t>，和虚函数、抽象类的</a:t>
            </a:r>
            <a:r>
              <a:rPr lang="zh-CN" altLang="en-US" b="1"/>
              <a:t>动态多态</a:t>
            </a:r>
            <a:r>
              <a:rPr lang="zh-CN" altLang="en-US"/>
              <a:t>相对。</a:t>
            </a:r>
          </a:p>
          <a:p>
            <a:r>
              <a:rPr lang="zh-CN" altLang="en-US"/>
              <a:t>静态多态的优点是：性能开销小，存储大小固定。缺点是：类型固定，不能运行时扩充。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790" y="2108200"/>
            <a:ext cx="5266055" cy="37858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22160" y="24511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visit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，就像看四大名著不看红楼梦，后面我忘了，总之就是只能度过一个相对失败的人生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:)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57235" y="3284220"/>
            <a:ext cx="14014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97700" y="3743960"/>
            <a:ext cx="308610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810" y="6358255"/>
            <a:ext cx="631190" cy="4997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模板函数：默认参数类型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但是如果模板</a:t>
            </a:r>
            <a:r>
              <a:rPr lang="zh-CN" altLang="en-US" dirty="0">
                <a:sym typeface="+mn-ea"/>
              </a:rPr>
              <a:t>类型</a:t>
            </a:r>
            <a:r>
              <a:rPr lang="zh-CN" altLang="en-US" dirty="0"/>
              <a:t>参数</a:t>
            </a:r>
            <a:r>
              <a:rPr lang="en-US" altLang="zh-CN" dirty="0"/>
              <a:t> T </a:t>
            </a:r>
            <a:r>
              <a:rPr lang="zh-CN" altLang="en-US" dirty="0"/>
              <a:t>没有出现在函数的参数中，那么编译器就无法推断，就不得不手动指定了。</a:t>
            </a:r>
          </a:p>
          <a:p>
            <a:r>
              <a:rPr lang="zh-CN" altLang="en-US" dirty="0"/>
              <a:t>但是，可以通过</a:t>
            </a:r>
          </a:p>
          <a:p>
            <a:r>
              <a:rPr lang="en-US" altLang="zh-CN" dirty="0"/>
              <a:t>template &lt;class T = </a:t>
            </a:r>
            <a:r>
              <a:rPr lang="en-US" altLang="zh-CN" dirty="0" err="1"/>
              <a:t>int</a:t>
            </a:r>
            <a:r>
              <a:rPr lang="en-US" altLang="zh-CN" dirty="0"/>
              <a:t>&gt;</a:t>
            </a:r>
          </a:p>
          <a:p>
            <a:r>
              <a:rPr lang="zh-CN" altLang="en-US" dirty="0"/>
              <a:t>表示调用者没有指定时，</a:t>
            </a:r>
            <a:r>
              <a:rPr lang="en-US" altLang="zh-CN" dirty="0"/>
              <a:t>T </a:t>
            </a:r>
            <a:r>
              <a:rPr lang="zh-CN" altLang="en-US" dirty="0"/>
              <a:t>默认为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 smtClean="0"/>
              <a:t>。（类似函数的默认参数）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</a:t>
            </a:r>
            <a:r>
              <a:rPr lang="en-US" altLang="zh-CN"/>
              <a:t>visit</a:t>
            </a:r>
            <a:r>
              <a:rPr lang="zh-CN" altLang="en-US"/>
              <a:t>：还支持多个参数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其实还可以有多个</a:t>
            </a:r>
            <a:r>
              <a:rPr lang="en-US" altLang="zh-CN"/>
              <a:t> variant </a:t>
            </a:r>
            <a:r>
              <a:rPr lang="zh-CN" altLang="en-US"/>
              <a:t>作为参数。</a:t>
            </a:r>
          </a:p>
          <a:p>
            <a:r>
              <a:rPr lang="zh-CN" altLang="en-US"/>
              <a:t>相应地</a:t>
            </a:r>
            <a:r>
              <a:rPr lang="en-US" altLang="zh-CN"/>
              <a:t> lambda </a:t>
            </a:r>
            <a:r>
              <a:rPr lang="zh-CN" altLang="en-US"/>
              <a:t>的参数数量要与之匹配。</a:t>
            </a:r>
          </a:p>
          <a:p>
            <a:r>
              <a:rPr lang="en-US" altLang="zh-CN"/>
              <a:t>std::visit </a:t>
            </a:r>
            <a:r>
              <a:rPr lang="zh-CN" altLang="en-US"/>
              <a:t>会自动罗列出所有的排列组合！</a:t>
            </a:r>
          </a:p>
          <a:p>
            <a:r>
              <a:rPr lang="zh-CN" altLang="en-US"/>
              <a:t>所以如果</a:t>
            </a:r>
            <a:r>
              <a:rPr lang="en-US" altLang="zh-CN"/>
              <a:t> variant </a:t>
            </a:r>
            <a:r>
              <a:rPr lang="zh-CN" altLang="en-US"/>
              <a:t>有</a:t>
            </a:r>
            <a:r>
              <a:rPr lang="en-US" altLang="zh-CN"/>
              <a:t> n </a:t>
            </a:r>
            <a:r>
              <a:rPr lang="zh-CN" altLang="en-US"/>
              <a:t>个类型，那</a:t>
            </a:r>
            <a:r>
              <a:rPr lang="en-US" altLang="zh-CN"/>
              <a:t> lambda </a:t>
            </a:r>
            <a:r>
              <a:rPr lang="zh-CN" altLang="en-US"/>
              <a:t>就要被</a:t>
            </a:r>
            <a:r>
              <a:rPr lang="zh-CN" altLang="en-US" b="1"/>
              <a:t>编译</a:t>
            </a:r>
            <a:r>
              <a:rPr lang="en-US" altLang="zh-CN" b="1"/>
              <a:t> n² </a:t>
            </a:r>
            <a:r>
              <a:rPr lang="zh-CN" altLang="en-US" b="1"/>
              <a:t>次</a:t>
            </a:r>
            <a:r>
              <a:rPr lang="zh-CN" altLang="en-US"/>
              <a:t>，编译可能会变慢。</a:t>
            </a:r>
          </a:p>
          <a:p>
            <a:r>
              <a:rPr lang="zh-CN" altLang="en-US"/>
              <a:t>但是标准库能保证运行时是</a:t>
            </a:r>
            <a:r>
              <a:rPr lang="en-US" altLang="zh-CN"/>
              <a:t> O(1) </a:t>
            </a:r>
            <a:r>
              <a:rPr lang="zh-CN" altLang="en-US"/>
              <a:t>的（他们用函数指针实现分支，不是暴力</a:t>
            </a:r>
            <a:r>
              <a:rPr lang="en-US" altLang="zh-CN"/>
              <a:t> if-else</a:t>
            </a:r>
            <a:r>
              <a:rPr lang="zh-CN" altLang="en-US"/>
              <a:t>）。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4875" y="2272665"/>
            <a:ext cx="5993765" cy="345821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599555" y="3781425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265160" y="3263900"/>
            <a:ext cx="337375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785" y="6505575"/>
            <a:ext cx="704215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std::visit</a:t>
            </a:r>
            <a:r>
              <a:rPr lang="zh-CN" altLang="en-US"/>
              <a:t>：可以有返回值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+mn-ea"/>
              </a:rPr>
              <a:t>std</a:t>
            </a:r>
            <a:r>
              <a:rPr lang="en-US" dirty="0">
                <a:sym typeface="+mn-ea"/>
              </a:rPr>
              <a:t>::visit</a:t>
            </a:r>
            <a:r>
              <a:rPr lang="zh-CN" altLang="en-US" dirty="0">
                <a:sym typeface="+mn-ea"/>
              </a:rPr>
              <a:t>里面的</a:t>
            </a:r>
            <a:r>
              <a:rPr lang="en-US" altLang="zh-CN" dirty="0">
                <a:sym typeface="+mn-ea"/>
              </a:rPr>
              <a:t> lambda </a:t>
            </a:r>
            <a:r>
              <a:rPr lang="zh-CN" altLang="en-US" dirty="0">
                <a:sym typeface="+mn-ea"/>
              </a:rPr>
              <a:t>可以有返回值，不过都得同样类型。</a:t>
            </a:r>
            <a:endParaRPr lang="zh-CN" altLang="en-US" dirty="0"/>
          </a:p>
          <a:p>
            <a:r>
              <a:rPr lang="zh-CN" altLang="en-US" dirty="0"/>
              <a:t>利用这一点进一步优化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err="1" smtClean="0"/>
              <a:t>Std:visit</a:t>
            </a:r>
            <a:r>
              <a:rPr lang="zh-CN" altLang="en-US" dirty="0" smtClean="0"/>
              <a:t>要指定返回值</a:t>
            </a: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30" y="3350895"/>
            <a:ext cx="7901305" cy="2058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023995" y="4526915"/>
            <a:ext cx="3670300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7845" y="4852035"/>
            <a:ext cx="845820" cy="190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20315" y="4222115"/>
            <a:ext cx="845820" cy="190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695" y="6526530"/>
            <a:ext cx="662305" cy="33147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hw03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作业还在准备中，等做完了会在动态中放出！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模板参数：整数也可以作为参数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 dirty="0"/>
              <a:t>template &lt;class T&gt;</a:t>
            </a:r>
          </a:p>
          <a:p>
            <a:r>
              <a:rPr lang="zh-CN" altLang="en-US" dirty="0"/>
              <a:t>可以声明类型</a:t>
            </a:r>
            <a:r>
              <a:rPr lang="en-US" altLang="zh-CN" dirty="0"/>
              <a:t> T </a:t>
            </a:r>
            <a:r>
              <a:rPr lang="zh-CN" altLang="en-US" dirty="0"/>
              <a:t>作为模板尖括号里的参数。除了类型，任意整数也可以作为模板参数：</a:t>
            </a:r>
          </a:p>
          <a:p>
            <a:r>
              <a:rPr lang="en-US" altLang="zh-CN" dirty="0"/>
              <a:t>template &lt;</a:t>
            </a:r>
            <a:r>
              <a:rPr lang="en-US" altLang="zh-CN" dirty="0" err="1"/>
              <a:t>int</a:t>
            </a:r>
            <a:r>
              <a:rPr lang="en-US" altLang="zh-CN" dirty="0"/>
              <a:t> N&gt;</a:t>
            </a:r>
          </a:p>
          <a:p>
            <a:r>
              <a:rPr lang="zh-CN" altLang="en-US" dirty="0"/>
              <a:t>来声明一个整数</a:t>
            </a:r>
            <a:r>
              <a:rPr lang="en-US" altLang="zh-CN" dirty="0"/>
              <a:t> N </a:t>
            </a:r>
            <a:r>
              <a:rPr lang="zh-CN" altLang="en-US" dirty="0"/>
              <a:t>作为模板参数。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enum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</a:p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template &lt;float F,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glm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::vec3 V&gt;  //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错误！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6143</Words>
  <Application>Microsoft Office PowerPoint</Application>
  <PresentationFormat>自定义</PresentationFormat>
  <Paragraphs>475</Paragraphs>
  <Slides>82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3" baseType="lpstr">
      <vt:lpstr>Office Theme</vt:lpstr>
      <vt:lpstr>现代C++进阶：模板元编程</vt:lpstr>
      <vt:lpstr>高性能并行编程与优化 - 课程大纲</vt:lpstr>
      <vt:lpstr>为什么需要模板函数（template）</vt:lpstr>
      <vt:lpstr>模板函数：定义</vt:lpstr>
      <vt:lpstr>模板函数：自动推导参数类型</vt:lpstr>
      <vt:lpstr>模板函数：特化的重载</vt:lpstr>
      <vt:lpstr>模板函数：特化的重载（续）</vt:lpstr>
      <vt:lpstr>模板函数：默认参数类型</vt:lpstr>
      <vt:lpstr>模板参数：整数也可以作为参数</vt:lpstr>
      <vt:lpstr>模板参数：多个模板参数</vt:lpstr>
      <vt:lpstr>模板参数：参数部分特化</vt:lpstr>
      <vt:lpstr>为什么要支持整数作为模板参数：因为是编译期常量</vt:lpstr>
      <vt:lpstr>模板的应用：编译期优化案例</vt:lpstr>
      <vt:lpstr>模板的应用：编译期优化案例（续）</vt:lpstr>
      <vt:lpstr>模板的应用：编译期分支</vt:lpstr>
      <vt:lpstr>模板的难题：编译期常量的限制</vt:lpstr>
      <vt:lpstr>模板的难题：编译期常量的限制（续）</vt:lpstr>
      <vt:lpstr>模板的难题：编译期常函数</vt:lpstr>
      <vt:lpstr>模板的难题：移到另一个文件中定义</vt:lpstr>
      <vt:lpstr>模板的难题：移到另一个文件中定义（续）</vt:lpstr>
      <vt:lpstr>模板的惰性：延迟编译</vt:lpstr>
      <vt:lpstr>模板函数：一个例子</vt:lpstr>
      <vt:lpstr>模板函数：配合运算符重载</vt:lpstr>
      <vt:lpstr>模板函数：大家学废了吗！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小彭老师发明：一个方便查看类型名的小工具</vt:lpstr>
      <vt:lpstr>获取变量的类型：decltype</vt:lpstr>
      <vt:lpstr>获取表达式的类型：decltype</vt:lpstr>
      <vt:lpstr>自动类型推导：万能推导（decltype(auto)）</vt:lpstr>
      <vt:lpstr>using：创建类型别名</vt:lpstr>
      <vt:lpstr>decltype：一个例子</vt:lpstr>
      <vt:lpstr>恭喜！你已经基本学废了自动类型推导！</vt:lpstr>
      <vt:lpstr>函数也是对象：函数式编程</vt:lpstr>
      <vt:lpstr>函数也是对象：函数式编程（续）</vt:lpstr>
      <vt:lpstr>函数式编程：函数作为模板类型</vt:lpstr>
      <vt:lpstr>函数式编程：lambda表达式</vt:lpstr>
      <vt:lpstr>lambda表达式：返回类型</vt:lpstr>
      <vt:lpstr>lambda表达式：自动推导返回类型</vt:lpstr>
      <vt:lpstr>lambda表达式：捕获main中的变量</vt:lpstr>
      <vt:lpstr>lambda表达式：修改main中的变量</vt:lpstr>
      <vt:lpstr>lambda表达式：传常引用避免拷贝开销</vt:lpstr>
      <vt:lpstr>lambda表达式：作为返回值</vt:lpstr>
      <vt:lpstr>作为返回值：出问题了</vt:lpstr>
      <vt:lpstr>作为返回值：解决问题</vt:lpstr>
      <vt:lpstr>lambda表达式：如何避免用模板参数</vt:lpstr>
      <vt:lpstr>如何避免用模板参数2：无捕获的 lambda 可以传为函数指针</vt:lpstr>
      <vt:lpstr>lambda + 模板：双倍快乐</vt:lpstr>
      <vt:lpstr>C++20前瞻：函数也可以 auto，lambda 也可以 &lt;class T&gt;</vt:lpstr>
      <vt:lpstr>lambda 用途举例：yield模式</vt:lpstr>
      <vt:lpstr>lambda 用途举例：立即求值</vt:lpstr>
      <vt:lpstr>lambda 用途举例：局部实现递归</vt:lpstr>
      <vt:lpstr>恭喜！你已经基本学废了 lambda 表达式！</vt:lpstr>
      <vt:lpstr>常用容器：tuple</vt:lpstr>
      <vt:lpstr>tuple：如何化简</vt:lpstr>
      <vt:lpstr>tuple：结构化绑定</vt:lpstr>
      <vt:lpstr>tuple：结构化绑定为引用</vt:lpstr>
      <vt:lpstr>tuple：结构化绑定为万能推导</vt:lpstr>
      <vt:lpstr>结构化绑定：还可以是任意自定义类！</vt:lpstr>
      <vt:lpstr>tuple：用于函数多个返回值</vt:lpstr>
      <vt:lpstr>常用容器：optional</vt:lpstr>
      <vt:lpstr>optional：value_or() 方便地指定一个缺省值</vt:lpstr>
      <vt:lpstr>optional：value() 会检测是否为空，空则抛出异常</vt:lpstr>
      <vt:lpstr>optional：operator*() 不检测是否为空，不会抛出异常</vt:lpstr>
      <vt:lpstr>optional：operator bool() 和 has_value() 等价</vt:lpstr>
      <vt:lpstr>variant：安全的 union，存储多个不同类型的值</vt:lpstr>
      <vt:lpstr>variant：获取容器中的数据用 std::get</vt:lpstr>
      <vt:lpstr>variant：判断当前是哪个类型用 std::holds_alternative</vt:lpstr>
      <vt:lpstr>variant：判断当前是哪个类型用 v.index()</vt:lpstr>
      <vt:lpstr>variant：批量匹配 std::visit</vt:lpstr>
      <vt:lpstr>std::visit：还支持多个参数</vt:lpstr>
      <vt:lpstr>std::visit：可以有返回值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现代C++进阶：模板元编程</dc:title>
  <dc:creator>bate</dc:creator>
  <cp:lastModifiedBy>1</cp:lastModifiedBy>
  <cp:revision>522</cp:revision>
  <dcterms:created xsi:type="dcterms:W3CDTF">2021-12-25T07:52:53Z</dcterms:created>
  <dcterms:modified xsi:type="dcterms:W3CDTF">2022-07-17T07:59:14Z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